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08"/>
    <p:restoredTop sz="94643"/>
  </p:normalViewPr>
  <p:slideViewPr>
    <p:cSldViewPr snapToGrid="0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" name="Google Shape;4;n"/>
          <p:cNvSpPr>
            <a:spLocks noGrp="1" noRot="1" noChangeAspect="1"/>
          </p:cNvSpPr>
          <p:nvPr>
            <p:ph type="sldImg" idx="2"/>
          </p:nvPr>
        </p:nvSpPr>
        <p:spPr>
          <a:xfrm>
            <a:off x="1185862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033051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613677d219_0_0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g613677d2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8418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0" name="Google Shape;150;p11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9929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2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14289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6" name="Google Shape;166;p13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3021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13eede459_0_0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g613eede45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4975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5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7562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142fef0dd_0_13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g6142fef0dd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7344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7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56955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91b4890371_0_1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g91b489037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43279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4" name="Google Shape;224;p19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7217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0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7684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90810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8" name="Google Shape;238;p21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12013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5" name="Google Shape;245;p22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29878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51405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4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4166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0" name="Google Shape;90;p4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6591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7" name="Google Shape;97;p5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4428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4" name="Google Shape;104;p6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3070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:notes"/>
          <p:cNvSpPr txBox="1"/>
          <p:nvPr/>
        </p:nvSpPr>
        <p:spPr>
          <a:xfrm>
            <a:off x="3971925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7:notes"/>
          <p:cNvSpPr txBox="1"/>
          <p:nvPr/>
        </p:nvSpPr>
        <p:spPr>
          <a:xfrm>
            <a:off x="3971925" y="8831262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r>
              <a:rPr lang="en-US"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/>
          </a:p>
        </p:txBody>
      </p:sp>
      <p:sp>
        <p:nvSpPr>
          <p:cNvPr id="112" name="Google Shape;112;p7:notes"/>
          <p:cNvSpPr txBox="1"/>
          <p:nvPr/>
        </p:nvSpPr>
        <p:spPr>
          <a:xfrm>
            <a:off x="0" y="8831262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7:notes"/>
          <p:cNvSpPr txBox="1"/>
          <p:nvPr/>
        </p:nvSpPr>
        <p:spPr>
          <a:xfrm>
            <a:off x="0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8326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91b48903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2" name="Google Shape;122;g91b4890371_0_0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9306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6" name="Google Shape;136;p9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1327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3" name="Google Shape;143;p10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1221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38100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2"/>
          </p:nvPr>
        </p:nvSpPr>
        <p:spPr>
          <a:xfrm>
            <a:off x="5029200" y="1981200"/>
            <a:ext cx="38100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hart" type="chart">
  <p:cSld name="CHAR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>
            <a:spLocks noGrp="1"/>
          </p:cNvSpPr>
          <p:nvPr>
            <p:ph type="chart" idx="2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able" type="tbl">
  <p:cSld name="TAB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 rot="5400000">
            <a:off x="5086350" y="2381250"/>
            <a:ext cx="55626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 rot="5400000">
            <a:off x="1123950" y="514350"/>
            <a:ext cx="55626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 rot="5400000">
            <a:off x="2876550" y="171450"/>
            <a:ext cx="41529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9525"/>
            <a:ext cx="763587" cy="6837362"/>
            <a:chOff x="0" y="6"/>
            <a:chExt cx="481" cy="4307"/>
          </a:xfrm>
        </p:grpSpPr>
        <p:sp>
          <p:nvSpPr>
            <p:cNvPr id="7" name="Google Shape;7;p1"/>
            <p:cNvSpPr txBox="1"/>
            <p:nvPr/>
          </p:nvSpPr>
          <p:spPr>
            <a:xfrm>
              <a:off x="0" y="6"/>
              <a:ext cx="480" cy="4306"/>
            </a:xfrm>
            <a:prstGeom prst="rect">
              <a:avLst/>
            </a:prstGeom>
            <a:gradFill>
              <a:gsLst>
                <a:gs pos="0">
                  <a:srgbClr val="C0FFFF"/>
                </a:gs>
                <a:gs pos="100000">
                  <a:srgbClr val="FFFFFF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0" y="6"/>
              <a:ext cx="481" cy="4307"/>
            </a:xfrm>
            <a:custGeom>
              <a:avLst/>
              <a:gdLst/>
              <a:ahLst/>
              <a:cxnLst/>
              <a:rect l="l" t="t" r="r" b="b"/>
              <a:pathLst>
                <a:path w="481" h="4307" extrusionOk="0">
                  <a:moveTo>
                    <a:pt x="0" y="0"/>
                  </a:moveTo>
                  <a:lnTo>
                    <a:pt x="0" y="4306"/>
                  </a:lnTo>
                  <a:lnTo>
                    <a:pt x="160" y="4306"/>
                  </a:lnTo>
                  <a:lnTo>
                    <a:pt x="160" y="0"/>
                  </a:lnTo>
                  <a:lnTo>
                    <a:pt x="320" y="0"/>
                  </a:lnTo>
                  <a:lnTo>
                    <a:pt x="320" y="4306"/>
                  </a:lnTo>
                  <a:lnTo>
                    <a:pt x="480" y="4306"/>
                  </a:lnTo>
                  <a:lnTo>
                    <a:pt x="480" y="0"/>
                  </a:lnTo>
                  <a:lnTo>
                    <a:pt x="480" y="148"/>
                  </a:lnTo>
                  <a:lnTo>
                    <a:pt x="0" y="148"/>
                  </a:lnTo>
                  <a:lnTo>
                    <a:pt x="0" y="297"/>
                  </a:lnTo>
                  <a:lnTo>
                    <a:pt x="480" y="297"/>
                  </a:lnTo>
                  <a:lnTo>
                    <a:pt x="480" y="445"/>
                  </a:lnTo>
                  <a:lnTo>
                    <a:pt x="0" y="445"/>
                  </a:lnTo>
                  <a:lnTo>
                    <a:pt x="0" y="594"/>
                  </a:lnTo>
                  <a:lnTo>
                    <a:pt x="480" y="594"/>
                  </a:lnTo>
                  <a:lnTo>
                    <a:pt x="480" y="742"/>
                  </a:lnTo>
                  <a:lnTo>
                    <a:pt x="0" y="742"/>
                  </a:lnTo>
                  <a:lnTo>
                    <a:pt x="0" y="891"/>
                  </a:lnTo>
                  <a:lnTo>
                    <a:pt x="480" y="891"/>
                  </a:lnTo>
                  <a:lnTo>
                    <a:pt x="480" y="1039"/>
                  </a:lnTo>
                  <a:lnTo>
                    <a:pt x="0" y="1039"/>
                  </a:lnTo>
                  <a:lnTo>
                    <a:pt x="0" y="1188"/>
                  </a:lnTo>
                  <a:lnTo>
                    <a:pt x="480" y="1188"/>
                  </a:lnTo>
                  <a:lnTo>
                    <a:pt x="480" y="1336"/>
                  </a:lnTo>
                  <a:lnTo>
                    <a:pt x="0" y="1336"/>
                  </a:lnTo>
                  <a:lnTo>
                    <a:pt x="0" y="1485"/>
                  </a:lnTo>
                  <a:lnTo>
                    <a:pt x="480" y="1485"/>
                  </a:lnTo>
                  <a:lnTo>
                    <a:pt x="480" y="1633"/>
                  </a:lnTo>
                  <a:lnTo>
                    <a:pt x="0" y="1633"/>
                  </a:lnTo>
                  <a:lnTo>
                    <a:pt x="0" y="1782"/>
                  </a:lnTo>
                  <a:lnTo>
                    <a:pt x="480" y="1782"/>
                  </a:lnTo>
                  <a:lnTo>
                    <a:pt x="480" y="1930"/>
                  </a:lnTo>
                  <a:lnTo>
                    <a:pt x="0" y="1930"/>
                  </a:lnTo>
                  <a:lnTo>
                    <a:pt x="0" y="2079"/>
                  </a:lnTo>
                  <a:lnTo>
                    <a:pt x="480" y="2079"/>
                  </a:lnTo>
                  <a:lnTo>
                    <a:pt x="480" y="2227"/>
                  </a:lnTo>
                  <a:lnTo>
                    <a:pt x="0" y="2227"/>
                  </a:lnTo>
                  <a:lnTo>
                    <a:pt x="0" y="2376"/>
                  </a:lnTo>
                  <a:lnTo>
                    <a:pt x="480" y="2376"/>
                  </a:lnTo>
                  <a:lnTo>
                    <a:pt x="480" y="2524"/>
                  </a:lnTo>
                  <a:lnTo>
                    <a:pt x="0" y="2524"/>
                  </a:lnTo>
                  <a:lnTo>
                    <a:pt x="0" y="2673"/>
                  </a:lnTo>
                  <a:lnTo>
                    <a:pt x="480" y="2673"/>
                  </a:lnTo>
                  <a:lnTo>
                    <a:pt x="480" y="2821"/>
                  </a:lnTo>
                  <a:lnTo>
                    <a:pt x="0" y="2821"/>
                  </a:lnTo>
                  <a:lnTo>
                    <a:pt x="0" y="2970"/>
                  </a:lnTo>
                  <a:lnTo>
                    <a:pt x="480" y="2970"/>
                  </a:lnTo>
                  <a:lnTo>
                    <a:pt x="480" y="3118"/>
                  </a:lnTo>
                  <a:lnTo>
                    <a:pt x="0" y="3118"/>
                  </a:lnTo>
                  <a:lnTo>
                    <a:pt x="0" y="3267"/>
                  </a:lnTo>
                  <a:lnTo>
                    <a:pt x="480" y="3267"/>
                  </a:lnTo>
                  <a:lnTo>
                    <a:pt x="480" y="3415"/>
                  </a:lnTo>
                  <a:lnTo>
                    <a:pt x="0" y="3415"/>
                  </a:lnTo>
                  <a:lnTo>
                    <a:pt x="0" y="3564"/>
                  </a:lnTo>
                  <a:lnTo>
                    <a:pt x="480" y="3564"/>
                  </a:lnTo>
                  <a:lnTo>
                    <a:pt x="480" y="3712"/>
                  </a:lnTo>
                  <a:lnTo>
                    <a:pt x="0" y="3712"/>
                  </a:lnTo>
                  <a:lnTo>
                    <a:pt x="0" y="3861"/>
                  </a:lnTo>
                  <a:lnTo>
                    <a:pt x="480" y="3861"/>
                  </a:lnTo>
                  <a:lnTo>
                    <a:pt x="480" y="4009"/>
                  </a:lnTo>
                  <a:lnTo>
                    <a:pt x="0" y="4009"/>
                  </a:lnTo>
                  <a:lnTo>
                    <a:pt x="0" y="4158"/>
                  </a:lnTo>
                  <a:lnTo>
                    <a:pt x="480" y="4158"/>
                  </a:lnTo>
                  <a:lnTo>
                    <a:pt x="480" y="4306"/>
                  </a:lnTo>
                  <a:lnTo>
                    <a:pt x="0" y="4306"/>
                  </a:lnTo>
                  <a:lnTo>
                    <a:pt x="480" y="4306"/>
                  </a:lnTo>
                  <a:lnTo>
                    <a:pt x="48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" name="Google Shape;9;p1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s://www.flickr.com/photos/47445767@N05/31125701765" TargetMode="External"/><Relationship Id="rId5" Type="http://schemas.openxmlformats.org/officeDocument/2006/relationships/hyperlink" Target="https://www.flickr.com/photos/47445767@N05" TargetMode="External"/><Relationship Id="rId6" Type="http://schemas.openxmlformats.org/officeDocument/2006/relationships/hyperlink" Target="https://creativecommons.org/licenses/by/2.0/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2180034" TargetMode="External"/><Relationship Id="rId4" Type="http://schemas.openxmlformats.org/officeDocument/2006/relationships/hyperlink" Target="https://en.wikipedia.org/wiki/User:Bredk" TargetMode="External"/><Relationship Id="rId5" Type="http://schemas.openxmlformats.org/officeDocument/2006/relationships/hyperlink" Target="http://creativecommons.org/licenses/by-sa/3.0/?ref=ccsearch&amp;atype=rich" TargetMode="External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/>
              <a:t>Chemistry and the Environment</a:t>
            </a:r>
            <a:endParaRPr sz="4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The air we breathe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The ozone layer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Climate change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Energy - fossil fuels, nuclear, hydrogen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Water - water quality, acid rain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Polymers</a:t>
            </a:r>
            <a:endParaRPr dirty="0"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/>
          </a:p>
        </p:txBody>
      </p:sp>
      <p:sp>
        <p:nvSpPr>
          <p:cNvPr id="153" name="Google Shape;153;p25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chemistry</a:t>
            </a:r>
            <a:endParaRPr/>
          </a:p>
        </p:txBody>
      </p:sp>
      <p:sp>
        <p:nvSpPr>
          <p:cNvPr id="154" name="Google Shape;154;p25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Chemical Reactions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reactants </a:t>
            </a:r>
            <a:r>
              <a:rPr lang="en-US" dirty="0"/>
              <a:t>       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products  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Law of Conservation of Matter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atoms on left  =  atoms on right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endParaRPr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endParaRPr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dirty="0"/>
          </a:p>
        </p:txBody>
      </p:sp>
      <p:cxnSp>
        <p:nvCxnSpPr>
          <p:cNvPr id="155" name="Google Shape;155;p25"/>
          <p:cNvCxnSpPr/>
          <p:nvPr/>
        </p:nvCxnSpPr>
        <p:spPr>
          <a:xfrm>
            <a:off x="3839437" y="2875599"/>
            <a:ext cx="780300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/>
          </a:p>
        </p:txBody>
      </p:sp>
      <p:sp>
        <p:nvSpPr>
          <p:cNvPr id="161" name="Google Shape;161;p26"/>
          <p:cNvSpPr txBox="1">
            <a:spLocks noGrp="1"/>
          </p:cNvSpPr>
          <p:nvPr>
            <p:ph type="title"/>
          </p:nvPr>
        </p:nvSpPr>
        <p:spPr>
          <a:xfrm>
            <a:off x="1066800" y="355725"/>
            <a:ext cx="7409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Coal = </a:t>
            </a:r>
            <a:r>
              <a:rPr lang="en-US"/>
              <a:t>c</a:t>
            </a: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arbon, trace sulfur</a:t>
            </a:r>
            <a:endParaRPr/>
          </a:p>
        </p:txBody>
      </p:sp>
      <p:pic>
        <p:nvPicPr>
          <p:cNvPr id="162" name="Google Shape;16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241" y="1398500"/>
            <a:ext cx="7774508" cy="4620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6"/>
          <p:cNvSpPr txBox="1"/>
          <p:nvPr/>
        </p:nvSpPr>
        <p:spPr>
          <a:xfrm>
            <a:off x="1027950" y="6245150"/>
            <a:ext cx="74871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"Cannel coal (Tennessee, USA) 2"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James St. John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/>
          </a:p>
        </p:txBody>
      </p:sp>
      <p:sp>
        <p:nvSpPr>
          <p:cNvPr id="169" name="Google Shape;169;p27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Major common air pollutants</a:t>
            </a:r>
            <a:r>
              <a:rPr lang="en-US" sz="40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/>
            </a:r>
            <a:br>
              <a:rPr lang="en-US" sz="40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  <a:r>
              <a:rPr lang="en-US" sz="40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(components of the 1%)</a:t>
            </a:r>
            <a:endParaRPr/>
          </a:p>
        </p:txBody>
      </p:sp>
      <p:sp>
        <p:nvSpPr>
          <p:cNvPr id="170" name="Google Shape;170;p27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Carbon Monoxide (oxygen delivery)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Ozone (respiratory)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Sulfur Oxides (respiratory)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Nitrogen Oxides (respiratory)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/>
          </a:p>
        </p:txBody>
      </p:sp>
      <p:sp>
        <p:nvSpPr>
          <p:cNvPr id="176" name="Google Shape;176;p28"/>
          <p:cNvSpPr txBox="1">
            <a:spLocks noGrp="1"/>
          </p:cNvSpPr>
          <p:nvPr>
            <p:ph type="body" idx="1"/>
          </p:nvPr>
        </p:nvSpPr>
        <p:spPr>
          <a:xfrm>
            <a:off x="1027275" y="528425"/>
            <a:ext cx="7772400" cy="55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the balanced chemical </a:t>
            </a:r>
            <a:r>
              <a:rPr lang="en-US" sz="32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reaction 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the combustion of methane (CH</a:t>
            </a:r>
            <a:r>
              <a:rPr lang="en-US" sz="3200" b="0" i="0" u="none" baseline="-25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)?</a:t>
            </a:r>
            <a:endParaRPr dirty="0"/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endParaRPr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 sz="2800" b="0" i="0" u="none" baseline="-25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endParaRPr sz="2800" b="0" i="0" u="none" baseline="-25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/>
          </a:p>
        </p:txBody>
      </p:sp>
      <p:sp>
        <p:nvSpPr>
          <p:cNvPr id="182" name="Google Shape;182;p29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Write the balanced chemical reations for the combustion of ethane (C</a:t>
            </a:r>
            <a:r>
              <a:rPr lang="en-US" sz="3200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3200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), ethanol (C</a:t>
            </a:r>
            <a:r>
              <a:rPr lang="en-US" sz="3200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3200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OH), and octane (C</a:t>
            </a:r>
            <a:r>
              <a:rPr lang="en-US" sz="3200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3200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). </a:t>
            </a:r>
            <a:endParaRPr sz="4400">
              <a:solidFill>
                <a:schemeClr val="dk2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183" name="Google Shape;183;p29"/>
          <p:cNvSpPr txBox="1">
            <a:spLocks noGrp="1"/>
          </p:cNvSpPr>
          <p:nvPr>
            <p:ph type="body" idx="1"/>
          </p:nvPr>
        </p:nvSpPr>
        <p:spPr>
          <a:xfrm>
            <a:off x="1132500" y="2087975"/>
            <a:ext cx="7772400" cy="55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 sz="2800" b="0" i="0" u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endParaRPr sz="2800" b="0" i="0" u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0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Catalytic Converter</a:t>
            </a:r>
            <a:endParaRPr/>
          </a:p>
        </p:txBody>
      </p:sp>
      <p:sp>
        <p:nvSpPr>
          <p:cNvPr id="189" name="Google Shape;189;p30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Exhaust emission device that facilitates the conversion of toxic pollutants to less toxic substances.</a:t>
            </a:r>
            <a:endParaRPr/>
          </a:p>
        </p:txBody>
      </p:sp>
      <p:sp>
        <p:nvSpPr>
          <p:cNvPr id="190" name="Google Shape;190;p3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/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Catalyst</a:t>
            </a:r>
            <a:endParaRPr/>
          </a:p>
        </p:txBody>
      </p:sp>
      <p:sp>
        <p:nvSpPr>
          <p:cNvPr id="197" name="Google Shape;197;p31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substance that increases the rate of a chemical reaction, but does not itself undergo permanent change.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3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/>
          </a:p>
        </p:txBody>
      </p:sp>
      <p:sp>
        <p:nvSpPr>
          <p:cNvPr id="217" name="Google Shape;217;p33"/>
          <p:cNvSpPr txBox="1"/>
          <p:nvPr/>
        </p:nvSpPr>
        <p:spPr>
          <a:xfrm>
            <a:off x="8518525" y="6400800"/>
            <a:ext cx="56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5.4</a:t>
            </a:r>
            <a:endParaRPr/>
          </a:p>
        </p:txBody>
      </p:sp>
      <p:sp>
        <p:nvSpPr>
          <p:cNvPr id="218" name="Google Shape;218;p33"/>
          <p:cNvSpPr txBox="1"/>
          <p:nvPr/>
        </p:nvSpPr>
        <p:spPr>
          <a:xfrm>
            <a:off x="1905000" y="304800"/>
            <a:ext cx="6248400" cy="6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3600" b="0" i="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Concentration Terms</a:t>
            </a:r>
            <a:endParaRPr/>
          </a:p>
        </p:txBody>
      </p:sp>
      <p:sp>
        <p:nvSpPr>
          <p:cNvPr id="219" name="Google Shape;219;p33"/>
          <p:cNvSpPr txBox="1"/>
          <p:nvPr/>
        </p:nvSpPr>
        <p:spPr>
          <a:xfrm>
            <a:off x="228600" y="1042975"/>
            <a:ext cx="8709300" cy="52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Parts per hundred (percent)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Parts per million (ppm)</a:t>
            </a: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1 part solute in 1,000,000 parts solvent = 1 in 1 x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Parts per billion (ppb)</a:t>
            </a: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1 part solute in 1,000,000,000 parts solvent = 1 in 1 x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maximum contaminant level [MCL] for dioxin in drinking water is set at 3 ×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-8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ppm. A sample of drinking water is found to contain 2 ×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-4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ppb. Is the sample of water safe to drink?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3"/>
          <p:cNvSpPr txBox="1"/>
          <p:nvPr/>
        </p:nvSpPr>
        <p:spPr>
          <a:xfrm>
            <a:off x="685800" y="1511625"/>
            <a:ext cx="8153400" cy="838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 of NaCl as part of 100 g of solution is a 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% NaCl solution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in 100 = 1 in 1 x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18</a:t>
            </a:fld>
            <a:endParaRPr/>
          </a:p>
        </p:txBody>
      </p:sp>
      <p:sp>
        <p:nvSpPr>
          <p:cNvPr id="227" name="Google Shape;227;p34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The 1 %</a:t>
            </a:r>
            <a:endParaRPr/>
          </a:p>
        </p:txBody>
      </p:sp>
      <p:sp>
        <p:nvSpPr>
          <p:cNvPr id="228" name="Google Shape;228;p34"/>
          <p:cNvSpPr txBox="1">
            <a:spLocks noGrp="1"/>
          </p:cNvSpPr>
          <p:nvPr>
            <p:ph type="body" idx="1"/>
          </p:nvPr>
        </p:nvSpPr>
        <p:spPr>
          <a:xfrm>
            <a:off x="990600" y="17526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example, present carbon dioxide concentrations in air ~ 0.040 %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fld>
            <a:endParaRPr/>
          </a:p>
        </p:txBody>
      </p:sp>
      <p:sp>
        <p:nvSpPr>
          <p:cNvPr id="234" name="Google Shape;234;p35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The 1 %</a:t>
            </a:r>
            <a:endParaRPr/>
          </a:p>
        </p:txBody>
      </p:sp>
      <p:sp>
        <p:nvSpPr>
          <p:cNvPr id="235" name="Google Shape;235;p35"/>
          <p:cNvSpPr txBox="1">
            <a:spLocks noGrp="1"/>
          </p:cNvSpPr>
          <p:nvPr>
            <p:ph type="body" idx="1"/>
          </p:nvPr>
        </p:nvSpPr>
        <p:spPr>
          <a:xfrm>
            <a:off x="990600" y="17526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example, present carbon dioxide concentrations in air ~ 0.040 %</a:t>
            </a:r>
            <a:endParaRPr/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 - if the indoor CO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concentration in a building is measured at 4002 ppm, would this be considered normal?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86" name="Google Shape;86;p1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31325" y="571500"/>
            <a:ext cx="8508000" cy="567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/>
          <p:nvPr/>
        </p:nvSpPr>
        <p:spPr>
          <a:xfrm>
            <a:off x="721800" y="5701450"/>
            <a:ext cx="8284800" cy="7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</a:t>
            </a:fld>
            <a:endParaRPr/>
          </a:p>
        </p:txBody>
      </p:sp>
      <p:sp>
        <p:nvSpPr>
          <p:cNvPr id="241" name="Google Shape;241;p36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The 1 %</a:t>
            </a:r>
            <a:endParaRPr/>
          </a:p>
        </p:txBody>
      </p:sp>
      <p:sp>
        <p:nvSpPr>
          <p:cNvPr id="242" name="Google Shape;242;p36"/>
          <p:cNvSpPr txBox="1">
            <a:spLocks noGrp="1"/>
          </p:cNvSpPr>
          <p:nvPr>
            <p:ph type="body" idx="1"/>
          </p:nvPr>
        </p:nvSpPr>
        <p:spPr>
          <a:xfrm>
            <a:off x="990600" y="17526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example, present carbon dioxide concentrations in air ~ 0.040 %</a:t>
            </a:r>
            <a:endParaRPr/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 - if the indoor CO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concentration in a building is measured at 4002 ppm, would this be considered normal?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ie. What is the 0.040 % concentration expressed as ppm? 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</a:t>
            </a:fld>
            <a:endParaRPr/>
          </a:p>
        </p:txBody>
      </p:sp>
      <p:sp>
        <p:nvSpPr>
          <p:cNvPr id="248" name="Google Shape;248;p37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The 1 %</a:t>
            </a:r>
            <a:endParaRPr/>
          </a:p>
        </p:txBody>
      </p:sp>
      <p:sp>
        <p:nvSpPr>
          <p:cNvPr id="249" name="Google Shape;249;p37"/>
          <p:cNvSpPr txBox="1">
            <a:spLocks noGrp="1"/>
          </p:cNvSpPr>
          <p:nvPr>
            <p:ph type="body" idx="1"/>
          </p:nvPr>
        </p:nvSpPr>
        <p:spPr>
          <a:xfrm>
            <a:off x="1066800" y="19050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example, carbon dioxide = 0.040 %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 400 ppm.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So, the measurement of 4002 ppm is 10 times the normal tropospheric [CO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].  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(most likely, more outside air would need to be introduced to the building)</a:t>
            </a:r>
            <a:endParaRPr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22</a:t>
            </a:fld>
            <a:endParaRPr/>
          </a:p>
        </p:txBody>
      </p:sp>
      <p:sp>
        <p:nvSpPr>
          <p:cNvPr id="255" name="Google Shape;255;p38"/>
          <p:cNvSpPr txBox="1">
            <a:spLocks noGrp="1"/>
          </p:cNvSpPr>
          <p:nvPr>
            <p:ph type="body" idx="1"/>
          </p:nvPr>
        </p:nvSpPr>
        <p:spPr>
          <a:xfrm>
            <a:off x="1066800" y="609600"/>
            <a:ext cx="7772400" cy="55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permissible upper limit for concern for ground level carbon monoxide is given as 0.009 ppt. A researcher finds the level in </a:t>
            </a:r>
            <a:r>
              <a:rPr lang="en-US"/>
              <a:t>Winnipeg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one day to be measuring at 6 ppm. What is the measured value in ppt and is this </a:t>
            </a:r>
            <a:r>
              <a:rPr lang="en-US"/>
              <a:t>permissible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0.06 ppt, this is </a:t>
            </a:r>
            <a:r>
              <a:rPr lang="en-US"/>
              <a:t>not permissible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0.06 ppt, this is</a:t>
            </a:r>
            <a:r>
              <a:rPr lang="en-US"/>
              <a:t> permissible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0.006 ppt, this is </a:t>
            </a:r>
            <a:r>
              <a:rPr lang="en-US"/>
              <a:t>not permissible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D. 0.006 ppt, this is </a:t>
            </a:r>
            <a:r>
              <a:rPr lang="en-US"/>
              <a:t>permissible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 0.0006 ppt, this no</a:t>
            </a:r>
            <a:r>
              <a:rPr lang="en-US"/>
              <a:t>t permissible</a:t>
            </a:r>
            <a:endParaRPr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23</a:t>
            </a:fld>
            <a:endParaRPr/>
          </a:p>
        </p:txBody>
      </p:sp>
      <p:sp>
        <p:nvSpPr>
          <p:cNvPr id="262" name="Google Shape;262;p39"/>
          <p:cNvSpPr txBox="1">
            <a:spLocks noGrp="1"/>
          </p:cNvSpPr>
          <p:nvPr>
            <p:ph type="body" idx="1"/>
          </p:nvPr>
        </p:nvSpPr>
        <p:spPr>
          <a:xfrm>
            <a:off x="1066800" y="609600"/>
            <a:ext cx="7772400" cy="55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permissible upper limit for ground level ozone is 0.12 ppm.   A researcher finds the level in Toronto one day to be measuring at 580 pp</a:t>
            </a:r>
            <a:r>
              <a:rPr lang="en-US"/>
              <a:t>b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 What is the measured value in ppm and is this of concern?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58 ppm, this is of concern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0.00058 ppm, this is of no concern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 0.58 ppm, this is of concern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D. 58 ppm, this is of no concern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 0.58 ppm, this is of no concern.</a:t>
            </a:r>
            <a:endParaRPr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94" name="Google Shape;94;p1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1300" y="349825"/>
            <a:ext cx="8626200" cy="589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Air</a:t>
            </a:r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we should be breathing</a:t>
            </a:r>
            <a:endParaRPr/>
          </a:p>
          <a:p>
            <a:pPr marL="34290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vs.</a:t>
            </a:r>
            <a:endParaRPr/>
          </a:p>
          <a:p>
            <a:pPr marL="34290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we are breathing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/>
          </a:p>
        </p:txBody>
      </p:sp>
      <p:sp>
        <p:nvSpPr>
          <p:cNvPr id="107" name="Google Shape;107;p20"/>
          <p:cNvSpPr txBox="1"/>
          <p:nvPr/>
        </p:nvSpPr>
        <p:spPr>
          <a:xfrm>
            <a:off x="899425" y="6245150"/>
            <a:ext cx="8127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3"/>
              </a:rPr>
              <a:t>"File:Atmospheric Layers.svg"</a:t>
            </a:r>
            <a:r>
              <a:rPr lang="en-US" sz="1600">
                <a:solidFill>
                  <a:schemeClr val="dk1"/>
                </a:solidFill>
              </a:rPr>
              <a:t> by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4"/>
              </a:rPr>
              <a:t>Original by en:Bredk, converted to SVG by tiZom, globe borrowed from File:Earth clip art.svg</a:t>
            </a:r>
            <a:r>
              <a:rPr lang="en-US" sz="1600">
                <a:solidFill>
                  <a:schemeClr val="dk1"/>
                </a:solidFill>
              </a:rPr>
              <a:t>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CC BY-SA 3.0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9425" y="0"/>
            <a:ext cx="7601101" cy="6195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Air</a:t>
            </a:r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mostly nitrogen, oxygen, argon, carbon dioxide, water.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gaseous water vapor:  0 </a:t>
            </a:r>
            <a:r>
              <a:rPr lang="en-US"/>
              <a:t>(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trace) to </a:t>
            </a:r>
            <a:r>
              <a:rPr lang="en-US"/>
              <a:t>4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%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/>
          </a:p>
        </p:txBody>
      </p:sp>
      <p:sp>
        <p:nvSpPr>
          <p:cNvPr id="125" name="Google Shape;125;p22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2"/>
          <p:cNvSpPr txBox="1"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0812" y="2766462"/>
            <a:ext cx="4048124" cy="2524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2"/>
          <p:cNvSpPr txBox="1"/>
          <p:nvPr/>
        </p:nvSpPr>
        <p:spPr>
          <a:xfrm>
            <a:off x="3778325" y="2272549"/>
            <a:ext cx="1673100" cy="3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Other Gases 1%</a:t>
            </a:r>
            <a:endParaRPr/>
          </a:p>
        </p:txBody>
      </p:sp>
      <p:sp>
        <p:nvSpPr>
          <p:cNvPr id="129" name="Google Shape;129;p22"/>
          <p:cNvSpPr txBox="1"/>
          <p:nvPr/>
        </p:nvSpPr>
        <p:spPr>
          <a:xfrm>
            <a:off x="4725987" y="3125787"/>
            <a:ext cx="1444500" cy="3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Oxygen 21%</a:t>
            </a:r>
            <a:endParaRPr/>
          </a:p>
        </p:txBody>
      </p:sp>
      <p:sp>
        <p:nvSpPr>
          <p:cNvPr id="130" name="Google Shape;130;p22"/>
          <p:cNvSpPr txBox="1"/>
          <p:nvPr/>
        </p:nvSpPr>
        <p:spPr>
          <a:xfrm>
            <a:off x="3811587" y="4344987"/>
            <a:ext cx="1520700" cy="3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</a:pPr>
            <a:r>
              <a:rPr lang="en-US" sz="16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Nitrogen 78%</a:t>
            </a:r>
            <a:endParaRPr/>
          </a:p>
        </p:txBody>
      </p:sp>
      <p:cxnSp>
        <p:nvCxnSpPr>
          <p:cNvPr id="131" name="Google Shape;131;p22"/>
          <p:cNvCxnSpPr/>
          <p:nvPr/>
        </p:nvCxnSpPr>
        <p:spPr>
          <a:xfrm rot="10800000">
            <a:off x="4614863" y="2586824"/>
            <a:ext cx="0" cy="3795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composition of dry air</a:t>
            </a:r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/>
          </a:p>
        </p:txBody>
      </p:sp>
      <p:sp>
        <p:nvSpPr>
          <p:cNvPr id="139" name="Google Shape;139;p23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Major common air pollutants</a:t>
            </a:r>
            <a:r>
              <a:rPr lang="en-US" sz="40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/>
            </a:r>
            <a:br>
              <a:rPr lang="en-US" sz="40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  <a:r>
              <a:rPr lang="en-US" sz="40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(small parts of the 1%)</a:t>
            </a:r>
            <a:endParaRPr/>
          </a:p>
        </p:txBody>
      </p:sp>
      <p:sp>
        <p:nvSpPr>
          <p:cNvPr id="140" name="Google Shape;140;p23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Carbon </a:t>
            </a:r>
            <a:r>
              <a:rPr lang="en-US"/>
              <a:t>m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onoxide (oxygen delivery)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Ozone (respiratory)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Sulfur </a:t>
            </a:r>
            <a:r>
              <a:rPr lang="en-US"/>
              <a:t>o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xides (respiratory)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Nitrogen </a:t>
            </a:r>
            <a:r>
              <a:rPr lang="en-US"/>
              <a:t>o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xides (respiratory)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/>
          </a:p>
        </p:txBody>
      </p:sp>
      <p:sp>
        <p:nvSpPr>
          <p:cNvPr id="146" name="Google Shape;146;p24"/>
          <p:cNvSpPr txBox="1">
            <a:spLocks noGrp="1"/>
          </p:cNvSpPr>
          <p:nvPr>
            <p:ph type="title"/>
          </p:nvPr>
        </p:nvSpPr>
        <p:spPr>
          <a:xfrm>
            <a:off x="1066800" y="5715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Atoms and Molecules</a:t>
            </a:r>
            <a:endParaRPr/>
          </a:p>
        </p:txBody>
      </p:sp>
      <p:sp>
        <p:nvSpPr>
          <p:cNvPr id="147" name="Google Shape;147;p24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will normally deal with them in terms of their chemical symbol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examples: 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Carbon = C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Carbon Monoxide = CO         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Carbon Dioxide = CO</a:t>
            </a:r>
            <a:r>
              <a:rPr lang="en-US" sz="28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hecksc">
  <a:themeElements>
    <a:clrScheme name="">
      <a:dk1>
        <a:srgbClr val="000000"/>
      </a:dk1>
      <a:lt1>
        <a:srgbClr val="C0FFFF"/>
      </a:lt1>
      <a:dk2>
        <a:srgbClr val="000000"/>
      </a:dk2>
      <a:lt2>
        <a:srgbClr val="00FFFF"/>
      </a:lt2>
      <a:accent1>
        <a:srgbClr val="FF00FF"/>
      </a:accent1>
      <a:accent2>
        <a:srgbClr val="FF8000"/>
      </a:accent2>
      <a:accent3>
        <a:srgbClr val="DCFFFF"/>
      </a:accent3>
      <a:accent4>
        <a:srgbClr val="000000"/>
      </a:accent4>
      <a:accent5>
        <a:srgbClr val="FFAAFF"/>
      </a:accent5>
      <a:accent6>
        <a:srgbClr val="E77300"/>
      </a:accent6>
      <a:hlink>
        <a:srgbClr val="00E000"/>
      </a:hlink>
      <a:folHlink>
        <a:srgbClr val="00E0E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725</Words>
  <Application>Microsoft Macintosh PowerPoint</Application>
  <PresentationFormat>On-screen Show (4:3)</PresentationFormat>
  <Paragraphs>124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Book Antiqua</vt:lpstr>
      <vt:lpstr>Times New Roman</vt:lpstr>
      <vt:lpstr>checksc</vt:lpstr>
      <vt:lpstr>Chemistry and the Environment </vt:lpstr>
      <vt:lpstr>PowerPoint Presentation</vt:lpstr>
      <vt:lpstr>PowerPoint Presentation</vt:lpstr>
      <vt:lpstr>Air</vt:lpstr>
      <vt:lpstr>PowerPoint Presentation</vt:lpstr>
      <vt:lpstr>Air</vt:lpstr>
      <vt:lpstr>The composition of dry air</vt:lpstr>
      <vt:lpstr>Major common air pollutants (small parts of the 1%)</vt:lpstr>
      <vt:lpstr>Atoms and Molecules</vt:lpstr>
      <vt:lpstr>chemistry</vt:lpstr>
      <vt:lpstr>Coal = carbon, trace sulfur</vt:lpstr>
      <vt:lpstr>Major common air pollutants (components of the 1%)</vt:lpstr>
      <vt:lpstr>PowerPoint Presentation</vt:lpstr>
      <vt:lpstr>Write the balanced chemical reations for the combustion of ethane (C2H6), ethanol (C2H5OH), and octane (C8H18). </vt:lpstr>
      <vt:lpstr>Catalytic Converter</vt:lpstr>
      <vt:lpstr>Catalyst</vt:lpstr>
      <vt:lpstr>PowerPoint Presentation</vt:lpstr>
      <vt:lpstr>The 1 %</vt:lpstr>
      <vt:lpstr>The 1 %</vt:lpstr>
      <vt:lpstr>The 1 %</vt:lpstr>
      <vt:lpstr>The 1 %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Devin Latimer</dc:title>
  <cp:lastModifiedBy>Microsoft Office User</cp:lastModifiedBy>
  <cp:revision>2</cp:revision>
  <dcterms:modified xsi:type="dcterms:W3CDTF">2020-09-19T15:53:40Z</dcterms:modified>
</cp:coreProperties>
</file>