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1EC6346-FED6-4E54-A227-F82229A5B16B}">
  <a:tblStyle styleId="{E1EC6346-FED6-4E54-A227-F82229A5B16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E3FB57A-4994-47B4-B8A5-841D2408586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7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27272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dc7538221_0_1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g8dc753822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1573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9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/>
          </a:p>
        </p:txBody>
      </p:sp>
      <p:sp>
        <p:nvSpPr>
          <p:cNvPr id="144" name="Google Shape;1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3351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955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dc753822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8dc7538221_0_3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8dc7538221_0_33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701501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169" name="Google Shape;1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0" name="Google Shape;170;p1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707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9442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9466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8029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938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61b71ec6a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61b71ec6a6_1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61b71ec6a6_1_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427821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0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218" name="Google Shape;21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9" name="Google Shape;219;p2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5624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sp>
        <p:nvSpPr>
          <p:cNvPr id="80" name="Google Shape;8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73116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8dc753822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8dc7538221_0_2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8dc7538221_0_21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795993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2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237" name="Google Shape;23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8" name="Google Shape;238;p2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30502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62187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49456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789820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5877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53956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46574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8e7c1cee98_0_0:notes"/>
          <p:cNvSpPr txBox="1"/>
          <p:nvPr/>
        </p:nvSpPr>
        <p:spPr>
          <a:xfrm>
            <a:off x="3970337" y="8829675"/>
            <a:ext cx="3038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/>
          </a:p>
        </p:txBody>
      </p:sp>
      <p:sp>
        <p:nvSpPr>
          <p:cNvPr id="295" name="Google Shape;295;g8e7c1cee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6" name="Google Shape;296;g8e7c1cee98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67747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479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cb7ec747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cb7ec747a_0_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8cb7ec747a_0_9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1251244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1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/>
          </a:p>
        </p:txBody>
      </p:sp>
      <p:sp>
        <p:nvSpPr>
          <p:cNvPr id="312" name="Google Shape;31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3" name="Google Shape;313;p3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35458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27728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8ec2da4f23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8ec2da4f23_0_10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8ec2da4f23_0_107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6735641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8ec2da4f23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49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0" name="Google Shape;340;g8ec2da4f23_0_4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57270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ec2da4f23_0_7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g8ec2da4f23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87858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8ec2da4f23_0_8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g8ec2da4f23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13775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98707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1513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8ec2da4f23_0_9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g8ec2da4f23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4455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8cb7ec747a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8cb7ec747a_0_5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g8cb7ec747a_0_5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39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820616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6823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8f2ade14dc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g8f2ade14d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012267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972558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8ec2da4f23_0_10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g8ec2da4f23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092661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8cb7ec747a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8cb7ec747a_0_5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g8cb7ec747a_0_59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98128865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8cb7ec747a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8cb7ec747a_0_6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g8cb7ec747a_0_66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9915665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8cb7ec747a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8cb7ec747a_0_7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g8cb7ec747a_0_73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57804335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71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46</a:t>
            </a:fld>
            <a:endParaRPr/>
          </a:p>
        </p:txBody>
      </p:sp>
      <p:sp>
        <p:nvSpPr>
          <p:cNvPr id="451" name="Google Shape;451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703262"/>
            <a:ext cx="4630737" cy="3473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2" name="Google Shape;452;p71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16774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8cb7ec747a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8cb7ec747a_0_2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g8cb7ec747a_0_27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94419133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8cb7ec747a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8cb7ec747a_0_3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g8cb7ec747a_0_35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06012866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8cb7ec747a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8cb7ec747a_0_4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g8cb7ec747a_0_43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49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703564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15101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e40fb8f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e40fb8fdb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g8e40fb8fdb_0_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76940634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65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51</a:t>
            </a:fld>
            <a:endParaRPr/>
          </a:p>
        </p:txBody>
      </p:sp>
      <p:sp>
        <p:nvSpPr>
          <p:cNvPr id="492" name="Google Shape;492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703262"/>
            <a:ext cx="4630737" cy="3473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3" name="Google Shape;493;p65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331779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6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52748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7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329914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9854454373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g98544543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817232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9854454373_0_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g9854454373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927117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9854454373_0_1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g985445437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05133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9854454373_0_2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g9854454373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086698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648cb602fb_0_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g648cb602f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292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5665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63aa963e42_0_2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63aa963e4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7538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6525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063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None/>
              <a:defRPr>
                <a:solidFill>
                  <a:srgbClr val="22222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222222"/>
              </a:buClr>
              <a:buSzPts val="1800"/>
              <a:buChar char="•"/>
              <a:defRPr>
                <a:solidFill>
                  <a:srgbClr val="22222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sketchfab.com/3d-models/b3b508a8fde242ddb4d5baa8988ee090" TargetMode="External"/><Relationship Id="rId5" Type="http://schemas.openxmlformats.org/officeDocument/2006/relationships/hyperlink" Target="https://sketchfab.com/borkia" TargetMode="External"/><Relationship Id="rId6" Type="http://schemas.openxmlformats.org/officeDocument/2006/relationships/hyperlink" Target="http://creativecommons.org/licenses/by-sa/4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8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s://www.flickr.com/photos/35734278@N05/7593200752" TargetMode="External"/><Relationship Id="rId5" Type="http://schemas.openxmlformats.org/officeDocument/2006/relationships/hyperlink" Target="https://www.flickr.com/photos/35734278@N05" TargetMode="External"/><Relationship Id="rId6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4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s://www.grida.no/resources/6614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hyperlink" Target="http://en.wikipedia.org/wiki/G8+5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limateatlas.ca/video/one-degree-and-its-impacts" TargetMode="External"/><Relationship Id="rId4" Type="http://schemas.openxmlformats.org/officeDocument/2006/relationships/hyperlink" Target="https://climateatlas.ca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=7&amp;v=BC1l4geSTP8" TargetMode="External"/><Relationship Id="rId4" Type="http://schemas.openxmlformats.org/officeDocument/2006/relationships/hyperlink" Target="http://www.galileomovement.com.au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/>
          <p:nvPr/>
        </p:nvSpPr>
        <p:spPr>
          <a:xfrm>
            <a:off x="952500" y="145975"/>
            <a:ext cx="7239000" cy="7017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Times New Roman"/>
              <a:buNone/>
            </a:pPr>
            <a:r>
              <a:rPr lang="en-US" sz="40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 Change</a:t>
            </a:r>
            <a:endParaRPr/>
          </a:p>
        </p:txBody>
      </p:sp>
      <p:pic>
        <p:nvPicPr>
          <p:cNvPr id="77" name="Google Shape;7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988" y="847675"/>
            <a:ext cx="8828025" cy="572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/>
        </p:nvSpPr>
        <p:spPr>
          <a:xfrm>
            <a:off x="677250" y="173675"/>
            <a:ext cx="7467600" cy="378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Ex:  Determine the molecul</a:t>
            </a: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ar shape of </a:t>
            </a:r>
            <a:r>
              <a:rPr lang="en-US" sz="2800" b="1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lang="en-US" sz="2800" b="1" i="0" u="none" strike="noStrike" cap="none" baseline="-25000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consider</a:t>
            </a:r>
            <a:r>
              <a:rPr lang="en-US" sz="2800" b="1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 the central atom </a:t>
            </a: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and determine the number of ‘groups of electrons’ (symmetry number, SN), then determine the molecular shape. </a:t>
            </a:r>
            <a:endParaRPr/>
          </a:p>
        </p:txBody>
      </p:sp>
      <p:sp>
        <p:nvSpPr>
          <p:cNvPr id="148" name="Google Shape;148;p22"/>
          <p:cNvSpPr txBox="1"/>
          <p:nvPr/>
        </p:nvSpPr>
        <p:spPr>
          <a:xfrm>
            <a:off x="2346300" y="3429000"/>
            <a:ext cx="6340500" cy="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Ex: H</a:t>
            </a:r>
            <a:r>
              <a:rPr lang="en-US" sz="2800" b="1" i="0" u="none" strike="noStrike" cap="none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 b="1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                     Ex: CH</a:t>
            </a:r>
            <a:r>
              <a:rPr lang="en-US" sz="2800" b="1" baseline="-2500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/>
          </a:p>
        </p:txBody>
      </p:sp>
      <p:sp>
        <p:nvSpPr>
          <p:cNvPr id="149" name="Google Shape;149;p2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2346300" y="4974750"/>
            <a:ext cx="6035700" cy="9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Ex: CF</a:t>
            </a:r>
            <a:r>
              <a:rPr lang="en-US" sz="2800" b="1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Cl</a:t>
            </a:r>
            <a:r>
              <a:rPr lang="en-US" sz="2800" b="1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 b="1">
                <a:latin typeface="Times New Roman"/>
                <a:ea typeface="Times New Roman"/>
                <a:cs typeface="Times New Roman"/>
                <a:sym typeface="Times New Roman"/>
              </a:rPr>
              <a:t>                     Ex: NH</a:t>
            </a:r>
            <a:r>
              <a:rPr lang="en-US" sz="2800" b="1" baseline="-25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latin typeface="Arial"/>
                <a:ea typeface="Arial"/>
                <a:cs typeface="Arial"/>
                <a:sym typeface="Arial"/>
              </a:rPr>
              <a:t>non-bonding electrons</a:t>
            </a:r>
            <a:endParaRPr/>
          </a:p>
        </p:txBody>
      </p:sp>
      <p:sp>
        <p:nvSpPr>
          <p:cNvPr id="156" name="Google Shape;156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200"/>
              <a:buFont typeface="Arial"/>
              <a:buChar char="•"/>
            </a:pPr>
            <a:r>
              <a:rPr lang="en-US" b="0" i="0" u="none">
                <a:latin typeface="Arial"/>
                <a:ea typeface="Arial"/>
                <a:cs typeface="Arial"/>
                <a:sym typeface="Arial"/>
              </a:rPr>
              <a:t>VSEPR predicts the positions of all electrons around a central atom (electron pair geometry). 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22222"/>
              </a:buClr>
              <a:buSzPts val="3200"/>
              <a:buFont typeface="Arial"/>
              <a:buChar char="•"/>
            </a:pPr>
            <a:r>
              <a:rPr lang="en-US" b="0" i="0" u="none">
                <a:latin typeface="Arial"/>
                <a:ea typeface="Arial"/>
                <a:cs typeface="Arial"/>
                <a:sym typeface="Arial"/>
              </a:rPr>
              <a:t>Molecular geometry involves the 	3-dimensional positions of atoms only.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22222"/>
              </a:buClr>
              <a:buSzPts val="3200"/>
              <a:buFont typeface="Arial"/>
              <a:buChar char="•"/>
            </a:pPr>
            <a:r>
              <a:rPr lang="en-US" b="0" i="0" u="none">
                <a:latin typeface="Arial"/>
                <a:ea typeface="Arial"/>
                <a:cs typeface="Arial"/>
                <a:sym typeface="Arial"/>
              </a:rPr>
              <a:t>Further, lone pairs of electrons take up more room than bonding pairs of electrons.  </a:t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/>
          </a:p>
        </p:txBody>
      </p:sp>
      <p:sp>
        <p:nvSpPr>
          <p:cNvPr id="158" name="Google Shape;158;p2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65" name="Google Shape;165;p24"/>
          <p:cNvSpPr txBox="1"/>
          <p:nvPr/>
        </p:nvSpPr>
        <p:spPr>
          <a:xfrm>
            <a:off x="2748725" y="3121125"/>
            <a:ext cx="7344600" cy="8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66" name="Google Shape;166;p24"/>
          <p:cNvGraphicFramePr/>
          <p:nvPr/>
        </p:nvGraphicFramePr>
        <p:xfrm>
          <a:off x="792825" y="350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{E1EC6346-FED6-4E54-A227-F82229A5B16B}</a:tableStyleId>
              </a:tblPr>
              <a:tblGrid>
                <a:gridCol w="2603225"/>
                <a:gridCol w="2603225"/>
                <a:gridCol w="2603225"/>
              </a:tblGrid>
              <a:tr h="1220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100">
                          <a:highlight>
                            <a:srgbClr val="CCCCCC"/>
                          </a:highlight>
                        </a:rPr>
                        <a:t>Electron groups</a:t>
                      </a:r>
                      <a:endParaRPr sz="3100">
                        <a:highlight>
                          <a:srgbClr val="CCCCCC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highlight>
                            <a:srgbClr val="CCCCCC"/>
                          </a:highlight>
                        </a:rPr>
                        <a:t>Examples</a:t>
                      </a:r>
                      <a:endParaRPr sz="3000">
                        <a:highlight>
                          <a:srgbClr val="CCCCCC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highlight>
                            <a:srgbClr val="CCCCCC"/>
                          </a:highlight>
                        </a:rPr>
                        <a:t>Shape</a:t>
                      </a:r>
                      <a:endParaRPr sz="3000">
                        <a:highlight>
                          <a:srgbClr val="CCCCCC"/>
                        </a:highlight>
                      </a:endParaRPr>
                    </a:p>
                  </a:txBody>
                  <a:tcPr marL="91425" marR="91425" marT="91425" marB="91425"/>
                </a:tc>
              </a:tr>
              <a:tr h="17087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>
                          <a:highlight>
                            <a:srgbClr val="FF9900"/>
                          </a:highlight>
                        </a:rPr>
                        <a:t>4 groups of bonding electrons</a:t>
                      </a:r>
                      <a:endParaRPr sz="34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CH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4 </a:t>
                      </a: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  CF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2</a:t>
                      </a: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Cl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2</a:t>
                      </a:r>
                      <a:endParaRPr sz="3300" baseline="-25000">
                        <a:solidFill>
                          <a:srgbClr val="D9D9D9"/>
                        </a:solidFill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900">
                          <a:highlight>
                            <a:srgbClr val="FF9900"/>
                          </a:highlight>
                        </a:rPr>
                        <a:t>Tetrahedral</a:t>
                      </a:r>
                      <a:endParaRPr sz="29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</a:tr>
              <a:tr h="1421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00">
                          <a:highlight>
                            <a:srgbClr val="FF9900"/>
                          </a:highlight>
                        </a:rPr>
                        <a:t>3 bonding, </a:t>
                      </a:r>
                      <a:endParaRPr sz="2600">
                        <a:highlight>
                          <a:srgbClr val="FF9900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00">
                          <a:highlight>
                            <a:srgbClr val="FF9900"/>
                          </a:highlight>
                        </a:rPr>
                        <a:t>1 non-bonding</a:t>
                      </a:r>
                      <a:endParaRPr sz="26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NH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3 </a:t>
                      </a: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  PF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3</a:t>
                      </a:r>
                      <a:endParaRPr sz="21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highlight>
                            <a:srgbClr val="FF9900"/>
                          </a:highlight>
                        </a:rPr>
                        <a:t>pyramidal</a:t>
                      </a:r>
                      <a:endParaRPr sz="33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</a:tr>
              <a:tr h="1421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00">
                          <a:highlight>
                            <a:srgbClr val="FF9900"/>
                          </a:highlight>
                        </a:rPr>
                        <a:t>2 bonding, </a:t>
                      </a:r>
                      <a:endParaRPr sz="2600">
                        <a:highlight>
                          <a:srgbClr val="FF9900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00">
                          <a:highlight>
                            <a:srgbClr val="FF9900"/>
                          </a:highlight>
                        </a:rPr>
                        <a:t>2 non-bonding</a:t>
                      </a:r>
                      <a:endParaRPr sz="26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H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2</a:t>
                      </a: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O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 </a:t>
                      </a:r>
                      <a:r>
                        <a:rPr lang="en-US" sz="29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  SF</a:t>
                      </a:r>
                      <a:r>
                        <a:rPr lang="en-US" sz="2900" baseline="-25000">
                          <a:solidFill>
                            <a:srgbClr val="D9D9D9"/>
                          </a:solidFill>
                          <a:highlight>
                            <a:srgbClr val="FF9900"/>
                          </a:highlight>
                        </a:rPr>
                        <a:t>2</a:t>
                      </a:r>
                      <a:endParaRPr sz="21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highlight>
                            <a:srgbClr val="FF9900"/>
                          </a:highlight>
                        </a:rPr>
                        <a:t>bent</a:t>
                      </a:r>
                      <a:endParaRPr sz="3300">
                        <a:highlight>
                          <a:srgbClr val="FF9900"/>
                        </a:highlight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shape of the H</a:t>
            </a:r>
            <a:r>
              <a:rPr lang="en-US" sz="40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 molecule?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3" name="Google Shape;173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Linear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Triangular planar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Tetrahedral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Triangular pyramid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  Bent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shape of the CHF</a:t>
            </a:r>
            <a:r>
              <a:rPr lang="en-US" sz="40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molecule?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1" name="Google Shape;181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Linear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Triangular planar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Tetrahedral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Triangular pyramid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  Bent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183" name="Google Shape;183;p2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shape of the SO</a:t>
            </a:r>
            <a:r>
              <a:rPr lang="en-US" sz="40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</a:t>
            </a: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molecule (S is central)?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9" name="Google Shape;189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Linear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Triangular planar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Tetrahedral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Triangular pyramid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  Bent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/>
          </a:p>
        </p:txBody>
      </p:sp>
      <p:sp>
        <p:nvSpPr>
          <p:cNvPr id="191" name="Google Shape;191;p2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shape of the NF</a:t>
            </a:r>
            <a:r>
              <a:rPr lang="en-US" sz="40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molecule?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7" name="Google Shape;197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Linear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Triangular planar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Tetrahedral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Triangular pyramid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  Bent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/>
          </a:p>
        </p:txBody>
      </p:sp>
      <p:sp>
        <p:nvSpPr>
          <p:cNvPr id="199" name="Google Shape;199;p2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Bond Polarity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when two different atoms form a bond, one attracts the shared pair of electrons more strongly than the other. </a:t>
            </a: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06" name="Google Shape;206;p2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/>
          </a:p>
        </p:txBody>
      </p:sp>
      <p:sp>
        <p:nvSpPr>
          <p:cNvPr id="207" name="Google Shape;207;p2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431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</a:pPr>
            <a:r>
              <a:rPr lang="en-US">
                <a:solidFill>
                  <a:srgbClr val="000000"/>
                </a:solidFill>
              </a:rPr>
              <a:t>the displacement of the bonding pair causes a partially positive charge on one atom and a partially negative on the other.  </a:t>
            </a:r>
            <a:endParaRPr>
              <a:solidFill>
                <a:srgbClr val="000000"/>
              </a:solidFill>
            </a:endParaRPr>
          </a:p>
          <a:p>
            <a:pPr marL="34290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</a:pPr>
            <a:r>
              <a:rPr lang="en-US">
                <a:solidFill>
                  <a:srgbClr val="000000"/>
                </a:solidFill>
              </a:rPr>
              <a:t>The bond is said to have electric poles and be a polar bond.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15" name="Google Shape;215;p3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Molecular Polarity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2" name="Google Shape;222;p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 polar molecule, electron density accumulates toward one side of the molecule. 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3" name="Google Shape;223;p3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224" name="Google Shape;224;p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/>
          <p:nvPr/>
        </p:nvSpPr>
        <p:spPr>
          <a:xfrm>
            <a:off x="6777037" y="1600200"/>
            <a:ext cx="2286000" cy="332898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84" name="Google Shape;84;p1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pic>
        <p:nvPicPr>
          <p:cNvPr id="85" name="Google Shape;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8675" y="195650"/>
            <a:ext cx="6946650" cy="630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Water</a:t>
            </a:r>
            <a:endParaRPr/>
          </a:p>
        </p:txBody>
      </p:sp>
      <p:sp>
        <p:nvSpPr>
          <p:cNvPr id="231" name="Google Shape;231;p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3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233" name="Google Shape;23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53695"/>
            <a:ext cx="8229600" cy="4629169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2"/>
          <p:cNvSpPr txBox="1"/>
          <p:nvPr/>
        </p:nvSpPr>
        <p:spPr>
          <a:xfrm>
            <a:off x="1622100" y="6126300"/>
            <a:ext cx="58998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chemeClr val="hlink"/>
                </a:solidFill>
                <a:hlinkClick r:id="rId4"/>
              </a:rPr>
              <a:t>"Water Molecule ball-and-stick model"</a:t>
            </a:r>
            <a:r>
              <a:rPr lang="en-US" sz="1100">
                <a:solidFill>
                  <a:schemeClr val="dk1"/>
                </a:solidFill>
              </a:rPr>
              <a:t> by</a:t>
            </a:r>
            <a:r>
              <a:rPr lang="en-US" sz="11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100" u="sng">
                <a:solidFill>
                  <a:schemeClr val="hlink"/>
                </a:solidFill>
                <a:hlinkClick r:id="rId5"/>
              </a:rPr>
              <a:t>borkia</a:t>
            </a:r>
            <a:r>
              <a:rPr lang="en-US" sz="1100">
                <a:solidFill>
                  <a:schemeClr val="dk1"/>
                </a:solidFill>
              </a:rPr>
              <a:t> is licensed under</a:t>
            </a:r>
            <a:r>
              <a:rPr lang="en-US" sz="11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100" u="sng">
                <a:solidFill>
                  <a:schemeClr val="hlink"/>
                </a:solidFill>
                <a:hlinkClick r:id="rId6"/>
              </a:rPr>
              <a:t>CC BY-SA 4.0</a:t>
            </a:r>
            <a:r>
              <a:rPr lang="en-US" sz="1100" u="sng">
                <a:solidFill>
                  <a:schemeClr val="hlink"/>
                </a:solidFill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the CHF</a:t>
            </a:r>
            <a:r>
              <a:rPr lang="en-US" sz="44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molecule polar?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1" name="Google Shape;241;p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yes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no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Not enough information given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243" name="Google Shape;243;p3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the F</a:t>
            </a:r>
            <a:r>
              <a:rPr lang="en-US" sz="44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molecule polar?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9" name="Google Shape;249;p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yes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no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Not enough information given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/>
          </a:p>
        </p:txBody>
      </p:sp>
      <p:sp>
        <p:nvSpPr>
          <p:cNvPr id="251" name="Google Shape;251;p3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the SO</a:t>
            </a:r>
            <a:r>
              <a:rPr lang="en-US" sz="40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molecule (S is central) polar?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57" name="Google Shape;257;p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yes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no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Not enough information given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/>
          </a:p>
        </p:txBody>
      </p:sp>
      <p:sp>
        <p:nvSpPr>
          <p:cNvPr id="259" name="Google Shape;259;p3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the Cl</a:t>
            </a:r>
            <a:r>
              <a:rPr lang="en-US" sz="44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molecule polar?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65" name="Google Shape;265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yes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no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Not enough information given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/>
          </a:p>
        </p:txBody>
      </p:sp>
      <p:sp>
        <p:nvSpPr>
          <p:cNvPr id="267" name="Google Shape;267;p3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Vibrational States of Molecules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73" name="Google Shape;273;p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its molecular geometry, a molecule’s bonds are able to undergo certain vibrations. These are known as its ‘fundamental modes of vibration’.</a:t>
            </a:r>
            <a:r>
              <a:rPr lang="en-US" sz="3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/>
          </a:p>
        </p:txBody>
      </p:sp>
      <p:pic>
        <p:nvPicPr>
          <p:cNvPr id="275" name="Google Shape;27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609654"/>
            <a:ext cx="8229600" cy="3111821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Like electronic states, there are vibrational states which occur at certain ‘fixed’ or ‘quantized’ energy levels.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83" name="Google Shape;283;p3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/>
          </a:p>
        </p:txBody>
      </p:sp>
      <p:sp>
        <p:nvSpPr>
          <p:cNvPr id="284" name="Google Shape;284;p3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Infrared radiation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90" name="Google Shape;290;p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not of sufficient energy to break bonds (as in UV/ozone) but </a:t>
            </a:r>
            <a:r>
              <a:rPr lang="en-US">
                <a:solidFill>
                  <a:srgbClr val="000000"/>
                </a:solidFill>
              </a:rPr>
              <a:t>can be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energetic enough to cause an increase in the amplitude of the  </a:t>
            </a:r>
            <a:r>
              <a:rPr lang="en-US" sz="3200" b="1" i="1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‘vibrating’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91" name="Google Shape;291;p3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/>
          </a:p>
        </p:txBody>
      </p:sp>
      <p:sp>
        <p:nvSpPr>
          <p:cNvPr id="292" name="Google Shape;292;p3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0"/>
          <p:cNvSpPr txBox="1"/>
          <p:nvPr/>
        </p:nvSpPr>
        <p:spPr>
          <a:xfrm>
            <a:off x="6777037" y="1600200"/>
            <a:ext cx="2286000" cy="3329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99" name="Google Shape;299;p40"/>
          <p:cNvSpPr txBox="1"/>
          <p:nvPr/>
        </p:nvSpPr>
        <p:spPr>
          <a:xfrm>
            <a:off x="2209800" y="609600"/>
            <a:ext cx="4800600" cy="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800"/>
              <a:buFont typeface="Times New Roman"/>
              <a:buNone/>
            </a:pPr>
            <a:r>
              <a:rPr lang="en-US" sz="2800" b="1" i="0" u="none" strike="noStrike" cap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Earth’s Energy Balance</a:t>
            </a:r>
            <a:endParaRPr/>
          </a:p>
        </p:txBody>
      </p:sp>
      <p:sp>
        <p:nvSpPr>
          <p:cNvPr id="300" name="Google Shape;300;p40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/>
          </a:p>
        </p:txBody>
      </p:sp>
      <p:pic>
        <p:nvPicPr>
          <p:cNvPr id="301" name="Google Shape;30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7538" y="120274"/>
            <a:ext cx="7125124" cy="6617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amount of energy that is absorbed depends on the type of vibration as well as the change in dipole moment as the bonded atoms vibrate.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08" name="Google Shape;308;p4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/>
          </a:p>
        </p:txBody>
      </p:sp>
      <p:sp>
        <p:nvSpPr>
          <p:cNvPr id="309" name="Google Shape;309;p4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87223" cy="59404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2"/>
          <p:cNvSpPr txBox="1"/>
          <p:nvPr/>
        </p:nvSpPr>
        <p:spPr>
          <a:xfrm>
            <a:off x="685800" y="3962400"/>
            <a:ext cx="7924800" cy="27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Molecular vibrations in CO</a:t>
            </a:r>
            <a:r>
              <a:rPr lang="en-US" sz="24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.  Each spring represents a C=O bond.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Times New Roman"/>
              <a:buNone/>
            </a:pPr>
            <a:r>
              <a:rPr lang="en-US" sz="2400" b="1" i="0" u="none">
                <a:latin typeface="Times New Roman"/>
                <a:ea typeface="Times New Roman"/>
                <a:cs typeface="Times New Roman"/>
                <a:sym typeface="Times New Roman"/>
              </a:rPr>
              <a:t>(a) 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= no change in dipole moment - no IR absorption.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Times New Roman"/>
              <a:buNone/>
            </a:pPr>
            <a:r>
              <a:rPr lang="en-US" sz="2400" b="1" i="0" u="none">
                <a:latin typeface="Times New Roman"/>
                <a:ea typeface="Times New Roman"/>
                <a:cs typeface="Times New Roman"/>
                <a:sym typeface="Times New Roman"/>
              </a:rPr>
              <a:t>(b, c, d)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 =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these 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vi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brations have 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a net change in dipole, so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absorption/emission of 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IR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can accompany a vibrational state transition. </a:t>
            </a:r>
            <a:endParaRPr/>
          </a:p>
        </p:txBody>
      </p:sp>
      <p:sp>
        <p:nvSpPr>
          <p:cNvPr id="316" name="Google Shape;316;p42"/>
          <p:cNvSpPr txBox="1"/>
          <p:nvPr/>
        </p:nvSpPr>
        <p:spPr>
          <a:xfrm>
            <a:off x="8534400" y="6400800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p42"/>
          <p:cNvSpPr txBox="1"/>
          <p:nvPr/>
        </p:nvSpPr>
        <p:spPr>
          <a:xfrm>
            <a:off x="762000" y="371475"/>
            <a:ext cx="7010400" cy="466725"/>
          </a:xfrm>
          <a:prstGeom prst="rect">
            <a:avLst/>
          </a:prstGeom>
          <a:solidFill>
            <a:srgbClr val="990000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Molecular geometry and absorption of IR radiation</a:t>
            </a:r>
            <a:endParaRPr/>
          </a:p>
        </p:txBody>
      </p:sp>
      <p:sp>
        <p:nvSpPr>
          <p:cNvPr id="318" name="Google Shape;318;p4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/>
          </a:p>
        </p:txBody>
      </p:sp>
      <p:pic>
        <p:nvPicPr>
          <p:cNvPr id="319" name="Google Shape;31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990600"/>
            <a:ext cx="7456264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all of the molecules which can absorb infrared radiation?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25" name="Google Shape;325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N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O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Ar</a:t>
            </a:r>
            <a:endParaRPr sz="3200" b="0" i="0" u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CO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CH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26" name="Google Shape;326;p4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/>
          </a:p>
        </p:txBody>
      </p:sp>
      <p:sp>
        <p:nvSpPr>
          <p:cNvPr id="327" name="Google Shape;327;p4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AFD00"/>
                </a:solidFill>
              </a:rPr>
              <a:t>Infrared Spectroscopy</a:t>
            </a:r>
            <a:endParaRPr>
              <a:solidFill>
                <a:srgbClr val="FAFD00"/>
              </a:solidFill>
            </a:endParaRPr>
          </a:p>
        </p:txBody>
      </p:sp>
      <p:sp>
        <p:nvSpPr>
          <p:cNvPr id="334" name="Google Shape;334;p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4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pic>
        <p:nvPicPr>
          <p:cNvPr id="336" name="Google Shape;33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0225" y="1047050"/>
            <a:ext cx="6608212" cy="496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44"/>
          <p:cNvSpPr txBox="1"/>
          <p:nvPr/>
        </p:nvSpPr>
        <p:spPr>
          <a:xfrm>
            <a:off x="1219800" y="6130475"/>
            <a:ext cx="67044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solidFill>
                  <a:schemeClr val="hlink"/>
                </a:solidFill>
                <a:hlinkClick r:id="rId4"/>
              </a:rPr>
              <a:t>"Infrared Spectrum of Liquid Water"</a:t>
            </a:r>
            <a:r>
              <a:rPr lang="en-US" sz="1700">
                <a:solidFill>
                  <a:schemeClr val="dk1"/>
                </a:solidFill>
              </a:rPr>
              <a:t> by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hlink"/>
                </a:solidFill>
                <a:hlinkClick r:id="rId5"/>
              </a:rPr>
              <a:t>Argonne National Laboratory</a:t>
            </a:r>
            <a:r>
              <a:rPr lang="en-US" sz="1700">
                <a:solidFill>
                  <a:schemeClr val="dk1"/>
                </a:solidFill>
              </a:rPr>
              <a:t> is licensed under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sz="1700" u="sng">
                <a:solidFill>
                  <a:schemeClr val="hlink"/>
                </a:solidFill>
              </a:rPr>
              <a:t> </a:t>
            </a:r>
            <a:endParaRPr sz="2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5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33</a:t>
            </a:fld>
            <a:endParaRPr/>
          </a:p>
        </p:txBody>
      </p:sp>
      <p:sp>
        <p:nvSpPr>
          <p:cNvPr id="343" name="Google Shape;343;p45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45"/>
          <p:cNvSpPr txBox="1"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5" name="Google Shape;345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0812" y="2766462"/>
            <a:ext cx="4048124" cy="2524125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45"/>
          <p:cNvSpPr txBox="1"/>
          <p:nvPr/>
        </p:nvSpPr>
        <p:spPr>
          <a:xfrm>
            <a:off x="3887787" y="1906587"/>
            <a:ext cx="16731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 Gases 1%</a:t>
            </a:r>
            <a:endParaRPr/>
          </a:p>
        </p:txBody>
      </p:sp>
      <p:sp>
        <p:nvSpPr>
          <p:cNvPr id="347" name="Google Shape;347;p45"/>
          <p:cNvSpPr txBox="1"/>
          <p:nvPr/>
        </p:nvSpPr>
        <p:spPr>
          <a:xfrm>
            <a:off x="4725987" y="3125787"/>
            <a:ext cx="14445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Oxygen 21%</a:t>
            </a:r>
            <a:endParaRPr/>
          </a:p>
        </p:txBody>
      </p:sp>
      <p:sp>
        <p:nvSpPr>
          <p:cNvPr id="348" name="Google Shape;348;p45"/>
          <p:cNvSpPr txBox="1"/>
          <p:nvPr/>
        </p:nvSpPr>
        <p:spPr>
          <a:xfrm>
            <a:off x="3811587" y="4344987"/>
            <a:ext cx="15207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Nitrogen 78%</a:t>
            </a:r>
            <a:endParaRPr/>
          </a:p>
        </p:txBody>
      </p:sp>
      <p:cxnSp>
        <p:nvCxnSpPr>
          <p:cNvPr id="349" name="Google Shape;349;p45"/>
          <p:cNvCxnSpPr/>
          <p:nvPr/>
        </p:nvCxnSpPr>
        <p:spPr>
          <a:xfrm rot="10800000">
            <a:off x="4648200" y="2211299"/>
            <a:ext cx="0" cy="3795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50" name="Google Shape;350;p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en-US" sz="3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Composition of Dry Air</a:t>
            </a:r>
            <a:endParaRPr sz="20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4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46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pic>
        <p:nvPicPr>
          <p:cNvPr id="359" name="Google Shape;35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075" y="76200"/>
            <a:ext cx="7166940" cy="6705598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4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7"/>
          <p:cNvSpPr txBox="1"/>
          <p:nvPr/>
        </p:nvSpPr>
        <p:spPr>
          <a:xfrm>
            <a:off x="685800" y="457200"/>
            <a:ext cx="7239000" cy="13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None/>
            </a:pPr>
            <a:r>
              <a:rPr lang="en-US" sz="2800" b="1" i="0" u="none">
                <a:latin typeface="Times New Roman"/>
                <a:ea typeface="Times New Roman"/>
                <a:cs typeface="Times New Roman"/>
                <a:sym typeface="Times New Roman"/>
              </a:rPr>
              <a:t>Global Warming Potential (GWP) represents the relative contribution of a molecule of an atmospheric gas to global warming.</a:t>
            </a:r>
            <a:endParaRPr/>
          </a:p>
        </p:txBody>
      </p:sp>
      <p:sp>
        <p:nvSpPr>
          <p:cNvPr id="367" name="Google Shape;367;p47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/>
          </a:p>
        </p:txBody>
      </p:sp>
      <p:graphicFrame>
        <p:nvGraphicFramePr>
          <p:cNvPr id="368" name="Google Shape;368;p47"/>
          <p:cNvGraphicFramePr/>
          <p:nvPr/>
        </p:nvGraphicFramePr>
        <p:xfrm>
          <a:off x="295050" y="2476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{E1EC6346-FED6-4E54-A227-F82229A5B16B}</a:tableStyleId>
              </a:tblPr>
              <a:tblGrid>
                <a:gridCol w="1497125"/>
                <a:gridCol w="1497125"/>
                <a:gridCol w="3843450"/>
                <a:gridCol w="1554075"/>
              </a:tblGrid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Compound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Name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anthropogenic sources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GWP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101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CO</a:t>
                      </a:r>
                      <a:r>
                        <a:rPr lang="en-US" sz="1900" baseline="-25000"/>
                        <a:t>2</a:t>
                      </a:r>
                      <a:endParaRPr sz="1900" baseline="-25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carbon dioxide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fossil fuel combustion, deforestation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1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CH</a:t>
                      </a:r>
                      <a:r>
                        <a:rPr lang="en-US" sz="1900" baseline="-25000"/>
                        <a:t>4</a:t>
                      </a:r>
                      <a:endParaRPr sz="1900" baseline="-25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methane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fossil fuel production, livestock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21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N</a:t>
                      </a:r>
                      <a:r>
                        <a:rPr lang="en-US" sz="1900" baseline="-25000"/>
                        <a:t>2</a:t>
                      </a:r>
                      <a:r>
                        <a:rPr lang="en-US" sz="1900"/>
                        <a:t>O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nitrous oxide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combustion, fertilizers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310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CCl</a:t>
                      </a:r>
                      <a:r>
                        <a:rPr lang="en-US" sz="1900" baseline="-25000"/>
                        <a:t>2</a:t>
                      </a:r>
                      <a:r>
                        <a:rPr lang="en-US" sz="1900"/>
                        <a:t>F</a:t>
                      </a:r>
                      <a:r>
                        <a:rPr lang="en-US" sz="1900" baseline="-25000"/>
                        <a:t>2</a:t>
                      </a:r>
                      <a:endParaRPr sz="1900" baseline="-25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CFC-12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refrigeration, aerosols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8100</a:t>
                      </a:r>
                      <a:endParaRPr sz="19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considering average atmospheric lifetimes, which of the following would you expect to have the greatest global warming potential?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74" name="Google Shape;374;p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N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CH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CO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CH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  F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baseline="-25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4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/>
          </a:p>
        </p:txBody>
      </p:sp>
      <p:sp>
        <p:nvSpPr>
          <p:cNvPr id="376" name="Google Shape;376;p4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considering average atmospheric lifetimes, which of the following would you expect to have the greatest global warming potential?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82" name="Google Shape;382;p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 CO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B.  CH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 N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D.  CH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en-US" sz="3200" b="0" i="0" u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>
              <a:solidFill>
                <a:srgbClr val="000000"/>
              </a:solidFill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baseline="-25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4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/>
          </a:p>
        </p:txBody>
      </p:sp>
      <p:sp>
        <p:nvSpPr>
          <p:cNvPr id="384" name="Google Shape;384;p4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0"/>
          <p:cNvSpPr txBox="1"/>
          <p:nvPr/>
        </p:nvSpPr>
        <p:spPr>
          <a:xfrm>
            <a:off x="685800" y="457200"/>
            <a:ext cx="7239000" cy="13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0" algn="ctr" rtl="0">
              <a:spcBef>
                <a:spcPts val="720"/>
              </a:spcBef>
              <a:spcAft>
                <a:spcPts val="0"/>
              </a:spcAft>
              <a:buNone/>
            </a:pPr>
            <a:r>
              <a:rPr lang="en-US" sz="3600"/>
              <a:t>Compare the effectiveness of CFC-12 as a ghg to that of CO</a:t>
            </a:r>
            <a:r>
              <a:rPr lang="en-US" sz="3600" baseline="-25000"/>
              <a:t>2</a:t>
            </a:r>
            <a:endParaRPr/>
          </a:p>
        </p:txBody>
      </p:sp>
      <p:sp>
        <p:nvSpPr>
          <p:cNvPr id="390" name="Google Shape;390;p50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/>
          </a:p>
        </p:txBody>
      </p:sp>
      <p:graphicFrame>
        <p:nvGraphicFramePr>
          <p:cNvPr id="391" name="Google Shape;391;p50"/>
          <p:cNvGraphicFramePr/>
          <p:nvPr/>
        </p:nvGraphicFramePr>
        <p:xfrm>
          <a:off x="295050" y="2476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{E1EC6346-FED6-4E54-A227-F82229A5B16B}</a:tableStyleId>
              </a:tblPr>
              <a:tblGrid>
                <a:gridCol w="1392775"/>
                <a:gridCol w="1175375"/>
                <a:gridCol w="2659825"/>
                <a:gridCol w="1030175"/>
                <a:gridCol w="2133625"/>
              </a:tblGrid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Compound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Name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anthropogenic sources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GWP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2020 atmospheric concentration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101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CO</a:t>
                      </a:r>
                      <a:r>
                        <a:rPr lang="en-US" sz="1900" baseline="-25000"/>
                        <a:t>2</a:t>
                      </a:r>
                      <a:endParaRPr sz="1900" baseline="-25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carbon dioxide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fossil fuel combustion, deforestation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1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427 ppm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CH</a:t>
                      </a:r>
                      <a:r>
                        <a:rPr lang="en-US" sz="1900" baseline="-25000"/>
                        <a:t>4</a:t>
                      </a:r>
                      <a:endParaRPr sz="1900" baseline="-25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methane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fossil fuel production, livestock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21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1875 ppb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N</a:t>
                      </a:r>
                      <a:r>
                        <a:rPr lang="en-US" sz="1900" baseline="-25000"/>
                        <a:t>2</a:t>
                      </a:r>
                      <a:r>
                        <a:rPr lang="en-US" sz="1900"/>
                        <a:t>O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nitrous oxide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combustion, fertilizers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310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332 ppb</a:t>
                      </a:r>
                      <a:endParaRPr sz="1900"/>
                    </a:p>
                  </a:txBody>
                  <a:tcPr marL="91425" marR="91425" marT="91425" marB="91425"/>
                </a:tc>
              </a:tr>
              <a:tr h="66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CCl</a:t>
                      </a:r>
                      <a:r>
                        <a:rPr lang="en-US" sz="1900" baseline="-25000"/>
                        <a:t>2</a:t>
                      </a:r>
                      <a:r>
                        <a:rPr lang="en-US" sz="1900"/>
                        <a:t>F</a:t>
                      </a:r>
                      <a:r>
                        <a:rPr lang="en-US" sz="1900" baseline="-25000"/>
                        <a:t>2</a:t>
                      </a:r>
                      <a:endParaRPr sz="1900" baseline="-25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CFC-12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refrigeration, aerosols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8100</a:t>
                      </a:r>
                      <a:endParaRPr sz="1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498 ppt</a:t>
                      </a:r>
                      <a:endParaRPr sz="19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  <p:sp>
        <p:nvSpPr>
          <p:cNvPr id="398" name="Google Shape;398;p51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399" name="Google Shape;39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1" cy="5940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/>
        </p:nvSpPr>
        <p:spPr>
          <a:xfrm>
            <a:off x="1371600" y="228600"/>
            <a:ext cx="6439800" cy="519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lang="en-US" sz="2800" b="0" i="0" u="none" strike="noStrike" cap="none" baseline="-25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Concentration vs. Earth’s temperature</a:t>
            </a:r>
            <a:endParaRPr/>
          </a:p>
        </p:txBody>
      </p:sp>
      <p:sp>
        <p:nvSpPr>
          <p:cNvPr id="100" name="Google Shape;100;p1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/>
          </a:p>
        </p:txBody>
      </p:sp>
      <p:pic>
        <p:nvPicPr>
          <p:cNvPr id="101" name="Google Shape;10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2650" y="747700"/>
            <a:ext cx="6798701" cy="580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52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</a:t>
            </a:fld>
            <a:endParaRPr/>
          </a:p>
        </p:txBody>
      </p:sp>
      <p:pic>
        <p:nvPicPr>
          <p:cNvPr id="406" name="Google Shape;40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075" y="76200"/>
            <a:ext cx="7166940" cy="6705598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5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5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41</a:t>
            </a:fld>
            <a:endParaRPr/>
          </a:p>
        </p:txBody>
      </p:sp>
      <p:pic>
        <p:nvPicPr>
          <p:cNvPr id="416" name="Google Shape;41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1470"/>
            <a:ext cx="9144000" cy="619506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5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4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42</a:t>
            </a:fld>
            <a:endParaRPr/>
          </a:p>
        </p:txBody>
      </p:sp>
      <p:pic>
        <p:nvPicPr>
          <p:cNvPr id="423" name="Google Shape;42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6007949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54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5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  <p:sp>
        <p:nvSpPr>
          <p:cNvPr id="431" name="Google Shape;431;p55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432" name="Google Shape;43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5968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  <p:sp>
        <p:nvSpPr>
          <p:cNvPr id="439" name="Google Shape;439;p56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440" name="Google Shape;440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5948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  <p:sp>
        <p:nvSpPr>
          <p:cNvPr id="447" name="Google Shape;447;p57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448" name="Google Shape;44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5988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8"/>
          <p:cNvSpPr txBox="1"/>
          <p:nvPr/>
        </p:nvSpPr>
        <p:spPr>
          <a:xfrm>
            <a:off x="4864850" y="646325"/>
            <a:ext cx="4953000" cy="33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pic>
        <p:nvPicPr>
          <p:cNvPr id="455" name="Google Shape;455;p58"/>
          <p:cNvPicPr preferRelativeResize="0"/>
          <p:nvPr/>
        </p:nvPicPr>
        <p:blipFill rotWithShape="1">
          <a:blip r:embed="rId3">
            <a:alphaModFix/>
          </a:blip>
          <a:srcRect l="6286" r="6286"/>
          <a:stretch/>
        </p:blipFill>
        <p:spPr>
          <a:xfrm>
            <a:off x="480742" y="-68525"/>
            <a:ext cx="8074832" cy="6789999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456" name="Google Shape;456;p58"/>
          <p:cNvSpPr txBox="1"/>
          <p:nvPr/>
        </p:nvSpPr>
        <p:spPr>
          <a:xfrm>
            <a:off x="8534400" y="6400800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7" name="Google Shape;457;p5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46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47</a:t>
            </a:fld>
            <a:endParaRPr/>
          </a:p>
        </p:txBody>
      </p:sp>
      <p:sp>
        <p:nvSpPr>
          <p:cNvPr id="464" name="Google Shape;464;p59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465" name="Google Shape;46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5" y="0"/>
            <a:ext cx="9140749" cy="6061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6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48</a:t>
            </a:fld>
            <a:endParaRPr/>
          </a:p>
        </p:txBody>
      </p:sp>
      <p:sp>
        <p:nvSpPr>
          <p:cNvPr id="472" name="Google Shape;472;p60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473" name="Google Shape;473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713" y="152400"/>
            <a:ext cx="8686577" cy="5940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6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49</a:t>
            </a:fld>
            <a:endParaRPr/>
          </a:p>
        </p:txBody>
      </p:sp>
      <p:sp>
        <p:nvSpPr>
          <p:cNvPr id="480" name="Google Shape;480;p61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  <p:pic>
        <p:nvPicPr>
          <p:cNvPr id="481" name="Google Shape;481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5948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/>
        </p:nvSpPr>
        <p:spPr>
          <a:xfrm>
            <a:off x="1594500" y="5821350"/>
            <a:ext cx="6939900" cy="5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en-US" sz="32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Direct measurement of a</a:t>
            </a:r>
            <a:r>
              <a:rPr lang="en-US" sz="3200" b="0" i="0" u="none" strike="noStrike" cap="non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tmospheric CO</a:t>
            </a:r>
            <a:r>
              <a:rPr lang="en-US" sz="3200" b="0" i="0" u="none" strike="noStrike" cap="none" baseline="-250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108" name="Google Shape;108;p17"/>
          <p:cNvSpPr txBox="1">
            <a:spLocks noGrp="1"/>
          </p:cNvSpPr>
          <p:nvPr>
            <p:ph type="title" idx="4294967295"/>
          </p:nvPr>
        </p:nvSpPr>
        <p:spPr>
          <a:xfrm>
            <a:off x="0" y="2079075"/>
            <a:ext cx="15945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100" b="0" i="0" u="none" strike="noStrike" cap="none">
                <a:solidFill>
                  <a:schemeClr val="dk2"/>
                </a:solidFill>
                <a:highlight>
                  <a:srgbClr val="CCCCCC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100">
                <a:highlight>
                  <a:srgbClr val="CCCCCC"/>
                </a:highlight>
              </a:rPr>
              <a:t>[</a:t>
            </a:r>
            <a:r>
              <a:rPr lang="en-US" sz="4100" b="0" i="0" u="none" strike="noStrike" cap="none">
                <a:solidFill>
                  <a:schemeClr val="dk2"/>
                </a:solidFill>
                <a:highlight>
                  <a:srgbClr val="CCCCCC"/>
                </a:highlight>
                <a:latin typeface="Arial"/>
                <a:ea typeface="Arial"/>
                <a:cs typeface="Arial"/>
                <a:sym typeface="Arial"/>
              </a:rPr>
              <a:t>CO2</a:t>
            </a:r>
            <a:r>
              <a:rPr lang="en-US" sz="4100">
                <a:highlight>
                  <a:srgbClr val="CCCCCC"/>
                </a:highlight>
              </a:rPr>
              <a:t>]</a:t>
            </a:r>
            <a:endParaRPr sz="4100">
              <a:highlight>
                <a:srgbClr val="CCCCCC"/>
              </a:highlight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100">
                <a:highlight>
                  <a:srgbClr val="CCCCCC"/>
                </a:highlight>
              </a:rPr>
              <a:t>ppm</a:t>
            </a:r>
            <a:endParaRPr sz="4100">
              <a:highlight>
                <a:srgbClr val="CCCCCC"/>
              </a:highlight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/>
          </a:p>
        </p:txBody>
      </p:sp>
      <p:pic>
        <p:nvPicPr>
          <p:cNvPr id="110" name="Google Shape;11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4500" y="267800"/>
            <a:ext cx="7316901" cy="5226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6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  <p:pic>
        <p:nvPicPr>
          <p:cNvPr id="488" name="Google Shape;488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75000" y="-260750"/>
            <a:ext cx="10873651" cy="6167424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62"/>
          <p:cNvSpPr txBox="1"/>
          <p:nvPr/>
        </p:nvSpPr>
        <p:spPr>
          <a:xfrm>
            <a:off x="1454225" y="6109925"/>
            <a:ext cx="4412400" cy="6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GRID-Arendal  </a:t>
            </a:r>
            <a:r>
              <a:rPr lang="en-US" u="sng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https://www.grida.no/resources/6614</a:t>
            </a:r>
            <a:endParaRPr u="sng">
              <a:solidFill>
                <a:srgbClr val="1155CC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63"/>
          <p:cNvSpPr txBox="1"/>
          <p:nvPr/>
        </p:nvSpPr>
        <p:spPr>
          <a:xfrm>
            <a:off x="762000" y="228600"/>
            <a:ext cx="8023200" cy="6453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lang="en-US" sz="3600">
                <a:latin typeface="Times New Roman"/>
                <a:ea typeface="Times New Roman"/>
                <a:cs typeface="Times New Roman"/>
                <a:sym typeface="Times New Roman"/>
              </a:rPr>
              <a:t>Intergovernmental Panel on Climate Change (IPCC) 1988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en-US" sz="3200" b="1" i="0" u="none">
                <a:latin typeface="Times New Roman"/>
                <a:ea typeface="Times New Roman"/>
                <a:cs typeface="Times New Roman"/>
                <a:sym typeface="Times New Roman"/>
              </a:rPr>
              <a:t>Kyoto Protocol - </a:t>
            </a: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1997</a:t>
            </a:r>
            <a:endParaRPr/>
          </a:p>
          <a:p>
            <a:pPr marL="0" marR="0" lvl="0" indent="-1778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Times New Roman"/>
              <a:buChar char="•"/>
            </a:pP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 IPCC certified the scientific basis of the greenhouse effect.</a:t>
            </a:r>
            <a:endParaRPr/>
          </a:p>
          <a:p>
            <a:pPr marL="0" marR="0" lvl="0" indent="-1778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Times New Roman"/>
              <a:buChar char="•"/>
            </a:pP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Emission targets set to reduce emissions of six greenhouse gases from 1990 levels.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    (CO</a:t>
            </a:r>
            <a:r>
              <a:rPr lang="en-US" sz="28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, CH</a:t>
            </a:r>
            <a:r>
              <a:rPr lang="en-US" sz="28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, N</a:t>
            </a:r>
            <a:r>
              <a:rPr lang="en-US" sz="28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O, HFC’s, PFC’s, and SF</a:t>
            </a:r>
            <a:r>
              <a:rPr lang="en-US" sz="28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  <a:p>
            <a:pPr marL="0" marR="0" lvl="0" indent="-1778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Times New Roman"/>
              <a:buChar char="•"/>
            </a:pP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U.S.A. did not ratify</a:t>
            </a:r>
            <a:endParaRPr/>
          </a:p>
          <a:p>
            <a:pPr marL="0" marR="0" lvl="0" indent="-1778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Times New Roman"/>
              <a:buChar char="•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Many members such as </a:t>
            </a:r>
            <a:r>
              <a:rPr lang="en-US" sz="2800" b="0" i="0" u="none">
                <a:latin typeface="Times New Roman"/>
                <a:ea typeface="Times New Roman"/>
                <a:cs typeface="Times New Roman"/>
                <a:sym typeface="Times New Roman"/>
              </a:rPr>
              <a:t>Canada did not meet targets.  Canada has since withdrawn.</a:t>
            </a:r>
            <a:endParaRPr/>
          </a:p>
        </p:txBody>
      </p:sp>
      <p:sp>
        <p:nvSpPr>
          <p:cNvPr id="496" name="Google Shape;496;p6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51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Kyoto successors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02" name="Google Shape;502;p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3200" b="0" i="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Washington Declaration'</a:t>
            </a:r>
            <a:r>
              <a:rPr lang="en-US" sz="32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- 16 February 2007 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Copenhagen 2009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Cancun 2010 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South Africa 2011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Qatar/South Korea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2012 (COP 18) 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Warsaw, 2013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Climate Summit, 2014</a:t>
            </a:r>
            <a:endParaRPr sz="32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540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Paris, 2016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03" name="Google Shape;503;p6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52</a:t>
            </a:fld>
            <a:endParaRPr/>
          </a:p>
        </p:txBody>
      </p:sp>
      <p:sp>
        <p:nvSpPr>
          <p:cNvPr id="504" name="Google Shape;504;p6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52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 smtClean="0">
                <a:solidFill>
                  <a:srgbClr val="000000"/>
                </a:solidFill>
              </a:rPr>
              <a:t>Remember: Ozone/CFC’s</a:t>
            </a:r>
            <a:r>
              <a:rPr lang="en-US" sz="4400" b="0" i="0" u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summary 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10" name="Google Shape;510;p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Potentially catastrophic series of events.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Smoking gun.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Substitutes were (are) available.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 setback (but not devastating).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Montreal Protocol, and current refinements.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11" name="Google Shape;511;p6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53</a:t>
            </a:fld>
            <a:endParaRPr/>
          </a:p>
        </p:txBody>
      </p:sp>
      <p:sp>
        <p:nvSpPr>
          <p:cNvPr id="512" name="Google Shape;512;p6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53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Climate change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summary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18" name="Google Shape;518;p6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Scientific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events.</a:t>
            </a:r>
            <a:endParaRPr>
              <a:solidFill>
                <a:srgbClr val="000000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19" name="Google Shape;519;p66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54</a:t>
            </a:fld>
            <a:endParaRPr/>
          </a:p>
        </p:txBody>
      </p:sp>
      <p:sp>
        <p:nvSpPr>
          <p:cNvPr id="520" name="Google Shape;520;p6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54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Climate change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summary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26" name="Google Shape;526;p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Scientific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events.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Smoking gun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27" name="Google Shape;527;p67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55</a:t>
            </a:fld>
            <a:endParaRPr/>
          </a:p>
        </p:txBody>
      </p:sp>
      <p:sp>
        <p:nvSpPr>
          <p:cNvPr id="528" name="Google Shape;528;p6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55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Climate change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summary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34" name="Google Shape;534;p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Scientific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events.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Smoking gun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Substitutes available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35" name="Google Shape;535;p68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56</a:t>
            </a:fld>
            <a:endParaRPr/>
          </a:p>
        </p:txBody>
      </p:sp>
      <p:sp>
        <p:nvSpPr>
          <p:cNvPr id="536" name="Google Shape;536;p6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56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Climate change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summary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42" name="Google Shape;542;p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Scientific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events.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Smoking gun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Substitutes available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 setback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43" name="Google Shape;543;p69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57</a:t>
            </a:fld>
            <a:endParaRPr/>
          </a:p>
        </p:txBody>
      </p:sp>
      <p:sp>
        <p:nvSpPr>
          <p:cNvPr id="544" name="Google Shape;544;p6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57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Climate change</a:t>
            </a:r>
            <a:r>
              <a:rPr lang="en-US" sz="4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summary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50" name="Google Shape;550;p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Scientific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events.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Smoking gun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Substitutes available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 setback</a:t>
            </a:r>
            <a:r>
              <a:rPr lang="en-US">
                <a:solidFill>
                  <a:srgbClr val="000000"/>
                </a:solidFill>
              </a:rPr>
              <a:t>?</a:t>
            </a:r>
            <a:endParaRPr>
              <a:solidFill>
                <a:srgbClr val="000000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Government, industry, personal action? </a:t>
            </a: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Protocol</a:t>
            </a:r>
            <a:r>
              <a:rPr lang="en-US">
                <a:solidFill>
                  <a:srgbClr val="000000"/>
                </a:solidFill>
              </a:rPr>
              <a:t>s?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51" name="Google Shape;551;p70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58</a:t>
            </a:fld>
            <a:endParaRPr/>
          </a:p>
        </p:txBody>
      </p:sp>
      <p:sp>
        <p:nvSpPr>
          <p:cNvPr id="552" name="Google Shape;552;p7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58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/>
          </a:p>
        </p:txBody>
      </p:sp>
      <p:pic>
        <p:nvPicPr>
          <p:cNvPr id="116" name="Google Shape;11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600794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/>
        </p:nvSpPr>
        <p:spPr>
          <a:xfrm>
            <a:off x="152400" y="6245150"/>
            <a:ext cx="8839200" cy="476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Prairie Climate Centre. </a:t>
            </a:r>
            <a:r>
              <a:rPr lang="en-US" sz="1500" i="1">
                <a:solidFill>
                  <a:schemeClr val="dk1"/>
                </a:solidFill>
              </a:rPr>
              <a:t>The Climate Atlas of Canada</a:t>
            </a:r>
            <a:r>
              <a:rPr lang="en-US" sz="1500">
                <a:solidFill>
                  <a:schemeClr val="dk1"/>
                </a:solidFill>
              </a:rPr>
              <a:t> (version 2, July 10, 2019). https://climateatlas.ca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Climate Atlas - 1 </a:t>
            </a:r>
            <a:r>
              <a:rPr lang="en-US" baseline="30000">
                <a:solidFill>
                  <a:srgbClr val="000000"/>
                </a:solidFill>
              </a:rPr>
              <a:t>o</a:t>
            </a:r>
            <a:r>
              <a:rPr lang="en-US">
                <a:solidFill>
                  <a:srgbClr val="000000"/>
                </a:solidFill>
              </a:rPr>
              <a:t>C and its impacts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3" name="Google Shape;123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CCCCCC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</a:pPr>
            <a:r>
              <a:rPr lang="en-US" u="sng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https://climateatlas.ca/video/one-degree-and-its-impacts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Rebroadcast with permission of the Climate Atlas, Prairie Climate Centre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https://climateatlas.ca/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CCCCCC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CCCCCC"/>
              </a:solidFill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Galileo Movement Australia- Axe the </a:t>
            </a:r>
            <a:r>
              <a:rPr lang="en-US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</a:t>
            </a:r>
            <a:r>
              <a:rPr lang="en-US" sz="4400" b="0" i="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ax</a:t>
            </a:r>
            <a:r>
              <a:rPr lang="en-US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31" name="Google Shape;131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https://www.youtube.com/watch?t=7&amp;v=BC1l4geSTP8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000000"/>
                </a:solidFill>
              </a:rPr>
              <a:t>Rebroadcast with permission of the Galileo Movement Australia </a:t>
            </a:r>
            <a:endParaRPr sz="26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u="sng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http://www.galileomovement.com.au/</a:t>
            </a:r>
            <a:endParaRPr sz="26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600">
              <a:solidFill>
                <a:srgbClr val="CCCCCC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0" i="0" u="none">
                <a:latin typeface="Arial"/>
                <a:ea typeface="Arial"/>
                <a:cs typeface="Arial"/>
                <a:sym typeface="Arial"/>
              </a:rPr>
              <a:t>Molecular Shape</a:t>
            </a:r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3-dimensional positions of bonded atoms in the molecule with respect to a central atom.	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Valence Shell Electron Pair Repulsion (VSEPR)</a:t>
            </a:r>
            <a:endParaRPr>
              <a:solidFill>
                <a:srgbClr val="000000"/>
              </a:solidFill>
            </a:endParaRPr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141" name="Google Shape;141;p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1415</Words>
  <Application>Microsoft Macintosh PowerPoint</Application>
  <PresentationFormat>On-screen Show (4:3)</PresentationFormat>
  <Paragraphs>359</Paragraphs>
  <Slides>58</Slides>
  <Notes>58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1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 [CO2] ppm</vt:lpstr>
      <vt:lpstr>PowerPoint Presentation</vt:lpstr>
      <vt:lpstr>Climate Atlas - 1 oC and its impacts</vt:lpstr>
      <vt:lpstr>Galileo Movement Australia- Axe the Tax </vt:lpstr>
      <vt:lpstr>Molecular Shape</vt:lpstr>
      <vt:lpstr>PowerPoint Presentation</vt:lpstr>
      <vt:lpstr>non-bonding electrons</vt:lpstr>
      <vt:lpstr>PowerPoint Presentation</vt:lpstr>
      <vt:lpstr>What is the shape of the H2S molecule?</vt:lpstr>
      <vt:lpstr>What is the shape of the CHF3 molecule?</vt:lpstr>
      <vt:lpstr>What is the shape of the SO3 molecule (S is central)?</vt:lpstr>
      <vt:lpstr>What is the shape of the NF3 molecule?</vt:lpstr>
      <vt:lpstr>Bond Polarity</vt:lpstr>
      <vt:lpstr>PowerPoint Presentation</vt:lpstr>
      <vt:lpstr>Molecular Polarity</vt:lpstr>
      <vt:lpstr>Water</vt:lpstr>
      <vt:lpstr>Is the CHF3 molecule polar?</vt:lpstr>
      <vt:lpstr>Is the F2 molecule polar?</vt:lpstr>
      <vt:lpstr>Is the SO3 molecule (S is central) polar?</vt:lpstr>
      <vt:lpstr>Is the Cl2O molecule polar?</vt:lpstr>
      <vt:lpstr>Vibrational States of Molecules</vt:lpstr>
      <vt:lpstr>PowerPoint Presentation</vt:lpstr>
      <vt:lpstr>Infrared radiation</vt:lpstr>
      <vt:lpstr>PowerPoint Presentation</vt:lpstr>
      <vt:lpstr>PowerPoint Presentation</vt:lpstr>
      <vt:lpstr>PowerPoint Presentation</vt:lpstr>
      <vt:lpstr>Choose all of the molecules which can absorb infrared radiation?</vt:lpstr>
      <vt:lpstr>Infrared Spectroscopy</vt:lpstr>
      <vt:lpstr>The Composition of Dry Air </vt:lpstr>
      <vt:lpstr>PowerPoint Presentation</vt:lpstr>
      <vt:lpstr>PowerPoint Presentation</vt:lpstr>
      <vt:lpstr>Not considering average atmospheric lifetimes, which of the following would you expect to have the greatest global warming potential?</vt:lpstr>
      <vt:lpstr>Not considering average atmospheric lifetimes, which of the following would you expect to have the greatest global warming potential?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Kyoto successors</vt:lpstr>
      <vt:lpstr>Remember: Ozone/CFC’s summary </vt:lpstr>
      <vt:lpstr>Climate change summary </vt:lpstr>
      <vt:lpstr>Climate change summary </vt:lpstr>
      <vt:lpstr>Climate change summary </vt:lpstr>
      <vt:lpstr>Climate change summary </vt:lpstr>
      <vt:lpstr>Climate change summary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2020-09-19T16:14:15Z</dcterms:modified>
</cp:coreProperties>
</file>