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08"/>
    <p:restoredTop sz="94643"/>
  </p:normalViewPr>
  <p:slideViewPr>
    <p:cSldViewPr snapToGrid="0"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789112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7" name="Google Shape;87;p1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66636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8e170d4d02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8e170d4d02_0_46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g8e170d4d02_0_46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776169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8eeb55d8f1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8eeb55d8f1_0_19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8eeb55d8f1_0_19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20520426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8eeb55d8f1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8eeb55d8f1_0_26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g8eeb55d8f1_0_26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939519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eeb55d8f1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eeb55d8f1_0_57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g8eeb55d8f1_0_57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6497750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8eeb55d8f1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8eeb55d8f1_0_33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g8eeb55d8f1_0_33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8146682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8e170d4d02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8e170d4d02_0_87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g8e170d4d02_0_87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9210281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8e170d4d02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8e170d4d02_0_57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g8e170d4d02_0_57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4505478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8e170d4d02_0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8e170d4d02_0_127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g8e170d4d02_0_127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1238079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8eeb55d8f1_0_66:notes"/>
          <p:cNvSpPr txBox="1">
            <a:spLocks noGrp="1"/>
          </p:cNvSpPr>
          <p:nvPr>
            <p:ph type="body" idx="1"/>
          </p:nvPr>
        </p:nvSpPr>
        <p:spPr>
          <a:xfrm>
            <a:off x="903840" y="4416425"/>
            <a:ext cx="50487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g8eeb55d8f1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4742" y="703262"/>
            <a:ext cx="4530000" cy="347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222966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7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61383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8eeb55d8f1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8eeb55d8f1_0_49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g8eeb55d8f1_0_49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73085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8e170d4d02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8e170d4d02_0_138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g8e170d4d02_0_138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3163872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1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/>
          </a:p>
        </p:txBody>
      </p:sp>
      <p:sp>
        <p:nvSpPr>
          <p:cNvPr id="264" name="Google Shape;26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5" name="Google Shape;265;p21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8495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2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851875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3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40972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4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685518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5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302049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6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338424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7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043856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9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28</a:t>
            </a:fld>
            <a:endParaRPr/>
          </a:p>
        </p:txBody>
      </p:sp>
      <p:sp>
        <p:nvSpPr>
          <p:cNvPr id="315" name="Google Shape;315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698500"/>
            <a:ext cx="4643437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16" name="Google Shape;316;p29:notes"/>
          <p:cNvSpPr txBox="1">
            <a:spLocks noGrp="1"/>
          </p:cNvSpPr>
          <p:nvPr>
            <p:ph type="body" idx="1"/>
          </p:nvPr>
        </p:nvSpPr>
        <p:spPr>
          <a:xfrm>
            <a:off x="903287" y="4416425"/>
            <a:ext cx="5049837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97909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8eeb55d8f1_0_40:notes"/>
          <p:cNvSpPr txBox="1"/>
          <p:nvPr/>
        </p:nvSpPr>
        <p:spPr>
          <a:xfrm>
            <a:off x="3884612" y="8829675"/>
            <a:ext cx="29718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29</a:t>
            </a:fld>
            <a:endParaRPr/>
          </a:p>
        </p:txBody>
      </p:sp>
      <p:sp>
        <p:nvSpPr>
          <p:cNvPr id="323" name="Google Shape;323;g8eeb55d8f1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698500"/>
            <a:ext cx="4643400" cy="3483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24" name="Google Shape;324;g8eeb55d8f1_0_40:notes"/>
          <p:cNvSpPr txBox="1">
            <a:spLocks noGrp="1"/>
          </p:cNvSpPr>
          <p:nvPr>
            <p:ph type="body" idx="1"/>
          </p:nvPr>
        </p:nvSpPr>
        <p:spPr>
          <a:xfrm>
            <a:off x="903287" y="4416425"/>
            <a:ext cx="5049900" cy="41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5632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8e170d4d02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8e170d4d02_0_99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g8e170d4d02_0_99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99437304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8eeb55d8f1_0_5:notes"/>
          <p:cNvSpPr txBox="1"/>
          <p:nvPr/>
        </p:nvSpPr>
        <p:spPr>
          <a:xfrm>
            <a:off x="3884612" y="8829675"/>
            <a:ext cx="29718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</a:t>
            </a:fld>
            <a:endParaRPr/>
          </a:p>
        </p:txBody>
      </p:sp>
      <p:sp>
        <p:nvSpPr>
          <p:cNvPr id="331" name="Google Shape;331;g8eeb55d8f1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698500"/>
            <a:ext cx="4643400" cy="3483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32" name="Google Shape;332;g8eeb55d8f1_0_5:notes"/>
          <p:cNvSpPr txBox="1">
            <a:spLocks noGrp="1"/>
          </p:cNvSpPr>
          <p:nvPr>
            <p:ph type="body" idx="1"/>
          </p:nvPr>
        </p:nvSpPr>
        <p:spPr>
          <a:xfrm>
            <a:off x="903287" y="4416425"/>
            <a:ext cx="5049900" cy="41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60586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643bc0daf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643bc0daff_0_6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g643bc0daff_0_6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4612469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1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87041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32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7910662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3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34</a:t>
            </a:fld>
            <a:endParaRPr/>
          </a:p>
        </p:txBody>
      </p:sp>
      <p:sp>
        <p:nvSpPr>
          <p:cNvPr id="365" name="Google Shape;365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698500"/>
            <a:ext cx="4643437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66" name="Google Shape;366;p33:notes"/>
          <p:cNvSpPr txBox="1">
            <a:spLocks noGrp="1"/>
          </p:cNvSpPr>
          <p:nvPr>
            <p:ph type="body" idx="1"/>
          </p:nvPr>
        </p:nvSpPr>
        <p:spPr>
          <a:xfrm>
            <a:off x="903287" y="4416425"/>
            <a:ext cx="5049837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878654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5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35</a:t>
            </a:fld>
            <a:endParaRPr/>
          </a:p>
        </p:txBody>
      </p:sp>
      <p:sp>
        <p:nvSpPr>
          <p:cNvPr id="373" name="Google Shape;373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698500"/>
            <a:ext cx="4643437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74" name="Google Shape;374;p35:notes"/>
          <p:cNvSpPr txBox="1">
            <a:spLocks noGrp="1"/>
          </p:cNvSpPr>
          <p:nvPr>
            <p:ph type="body" idx="1"/>
          </p:nvPr>
        </p:nvSpPr>
        <p:spPr>
          <a:xfrm>
            <a:off x="903287" y="4416425"/>
            <a:ext cx="5049837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330425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6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6010106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34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" name="Google Shape;390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9082046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9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38</a:t>
            </a:fld>
            <a:endParaRPr/>
          </a:p>
        </p:txBody>
      </p:sp>
      <p:sp>
        <p:nvSpPr>
          <p:cNvPr id="397" name="Google Shape;397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698500"/>
            <a:ext cx="4643437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98" name="Google Shape;398;p39:notes"/>
          <p:cNvSpPr txBox="1">
            <a:spLocks noGrp="1"/>
          </p:cNvSpPr>
          <p:nvPr>
            <p:ph type="body" idx="1"/>
          </p:nvPr>
        </p:nvSpPr>
        <p:spPr>
          <a:xfrm>
            <a:off x="903287" y="4416425"/>
            <a:ext cx="5049837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425096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8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29644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8e170d4d02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8e170d4d02_0_107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g8e170d4d02_0_107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71009358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40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2" name="Google Shape;412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1266614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41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" name="Google Shape;419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74820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42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6" name="Google Shape;426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57950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8e170d4d02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8e170d4d02_0_115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g8e170d4d02_0_115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53980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/>
          </a:p>
        </p:txBody>
      </p:sp>
      <p:sp>
        <p:nvSpPr>
          <p:cNvPr id="130" name="Google Shape;13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1" name="Google Shape;131;p4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5426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0887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8e170d4d02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8e170d4d02_0_24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g8e170d4d02_0_24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963354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8e170d4d02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8e170d4d02_0_35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g8e170d4d02_0_35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275026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www.flickr.com/photos/69005876@N00/164913206" TargetMode="External"/><Relationship Id="rId5" Type="http://schemas.openxmlformats.org/officeDocument/2006/relationships/hyperlink" Target="https://www.flickr.com/photos/69005876@N00" TargetMode="External"/><Relationship Id="rId6" Type="http://schemas.openxmlformats.org/officeDocument/2006/relationships/hyperlink" Target="https://creativecommons.org/licenses/by-nd/2.0/?ref=ccsearch&amp;atype=rich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s://commons.wikimedia.org/w/index.php?curid=33340835" TargetMode="External"/><Relationship Id="rId5" Type="http://schemas.openxmlformats.org/officeDocument/2006/relationships/hyperlink" Target="https://commons.wikimedia.org/wiki/User:Delphi234" TargetMode="External"/><Relationship Id="rId6" Type="http://schemas.openxmlformats.org/officeDocument/2006/relationships/hyperlink" Target="http://creativecommons.org/publicdomain/zero/1.0/deed.en?ref=ccsearch&amp;atype=rich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s://chemistry2e.pressbooks.com" TargetMode="External"/><Relationship Id="rId5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s://chemistry2e.pressbooks.com" TargetMode="External"/><Relationship Id="rId5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hyperlink" Target="https://chemistry2e.pressbooks.com" TargetMode="External"/><Relationship Id="rId5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istry2e.pressbooks.com" TargetMode="External"/><Relationship Id="rId4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curid=59325017" TargetMode="External"/><Relationship Id="rId4" Type="http://schemas.openxmlformats.org/officeDocument/2006/relationships/hyperlink" Target="https://commons.wikimedia.org/wiki/User:Ahazard.sciencewriter" TargetMode="External"/><Relationship Id="rId5" Type="http://schemas.openxmlformats.org/officeDocument/2006/relationships/hyperlink" Target="https://creativecommons.org/licenses/by-sa/4.0?ref=ccsearch&amp;atype=rich" TargetMode="External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s://commons.wikimedia.org/w/index.php?curid=86923211" TargetMode="External"/><Relationship Id="rId5" Type="http://schemas.openxmlformats.org/officeDocument/2006/relationships/hyperlink" Target="https://creativecommons.org/licenses/by/3.0?ref=ccsearch&amp;atype=rich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://www.worldometers.info/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hyperlink" Target="https://www.flickr.com/photos/33414236@N03/10453140803" TargetMode="External"/><Relationship Id="rId5" Type="http://schemas.openxmlformats.org/officeDocument/2006/relationships/hyperlink" Target="https://www.flickr.com/photos/33414236@N03" TargetMode="External"/><Relationship Id="rId6" Type="http://schemas.openxmlformats.org/officeDocument/2006/relationships/hyperlink" Target="https://creativecommons.org/licenses/by-nc/2.0/?ref=ccsearch&amp;atype=rich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hyperlink" Target="https://commons.wikimedia.org/w/index.php?curid=38502463" TargetMode="External"/><Relationship Id="rId5" Type="http://schemas.openxmlformats.org/officeDocument/2006/relationships/hyperlink" Target="https://commons.wikimedia.org/w/index.php?title=User:Vicmath&amp;action=edit&amp;redlink=1" TargetMode="External"/><Relationship Id="rId6" Type="http://schemas.openxmlformats.org/officeDocument/2006/relationships/hyperlink" Target="https://creativecommons.org/licenses/by-sa/4.0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hyperlink" Target="https://www.flickr.com/photos/41284017@N08/46800514464" TargetMode="External"/><Relationship Id="rId5" Type="http://schemas.openxmlformats.org/officeDocument/2006/relationships/hyperlink" Target="https://www.flickr.com/photos/41284017@N08" TargetMode="External"/><Relationship Id="rId6" Type="http://schemas.openxmlformats.org/officeDocument/2006/relationships/hyperlink" Target="https://creativecommons.org/publicdomain/mark/1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s://commons.wikimedia.org/wiki/User:Tomia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s://commons.wikimedia.org/w/index.php?curid=86923382" TargetMode="External"/><Relationship Id="rId5" Type="http://schemas.openxmlformats.org/officeDocument/2006/relationships/hyperlink" Target="https://creativecommons.org/licenses/by/3.0?ref=ccsearch&amp;atype=rich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s://commons.wikimedia.org/w/index.php?curid=86923084" TargetMode="External"/><Relationship Id="rId5" Type="http://schemas.openxmlformats.org/officeDocument/2006/relationships/hyperlink" Target="https://creativecommons.org/licenses/by/3.0?ref=ccsearch&amp;atype=rich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s://commons.wikimedia.org/w/index.php?curid=86923211" TargetMode="External"/><Relationship Id="rId5" Type="http://schemas.openxmlformats.org/officeDocument/2006/relationships/hyperlink" Target="https://creativecommons.org/licenses/by/3.0?ref=ccsearch&amp;atype=rich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/>
          </a:p>
        </p:txBody>
      </p:sp>
      <p:sp>
        <p:nvSpPr>
          <p:cNvPr id="90" name="Google Shape;90;p13"/>
          <p:cNvSpPr txBox="1"/>
          <p:nvPr/>
        </p:nvSpPr>
        <p:spPr>
          <a:xfrm>
            <a:off x="1426350" y="101450"/>
            <a:ext cx="6291300" cy="519000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Energy</a:t>
            </a:r>
            <a:endParaRPr sz="1800"/>
          </a:p>
        </p:txBody>
      </p:sp>
      <p:pic>
        <p:nvPicPr>
          <p:cNvPr id="91" name="Google Shape;9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8200" y="739025"/>
            <a:ext cx="6927600" cy="5576901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3"/>
          <p:cNvSpPr txBox="1"/>
          <p:nvPr/>
        </p:nvSpPr>
        <p:spPr>
          <a:xfrm>
            <a:off x="1606650" y="6434500"/>
            <a:ext cx="5930700" cy="4764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u="sng">
                <a:hlinkClick r:id="rId4"/>
              </a:rPr>
              <a:t>"DSC_0120"</a:t>
            </a:r>
            <a:r>
              <a:rPr lang="en-US" sz="1700"/>
              <a:t> by</a:t>
            </a:r>
            <a:r>
              <a:rPr lang="en-US" sz="1700">
                <a:uFill>
                  <a:noFill/>
                </a:uFill>
                <a:hlinkClick r:id="rId5"/>
              </a:rPr>
              <a:t> </a:t>
            </a:r>
            <a:r>
              <a:rPr lang="en-US" sz="1700" u="sng">
                <a:hlinkClick r:id="rId5"/>
              </a:rPr>
              <a:t>berndnow</a:t>
            </a:r>
            <a:r>
              <a:rPr lang="en-US" sz="1700"/>
              <a:t> is licensed under</a:t>
            </a:r>
            <a:r>
              <a:rPr lang="en-US" sz="1700">
                <a:uFill>
                  <a:noFill/>
                </a:uFill>
                <a:hlinkClick r:id="rId6"/>
              </a:rPr>
              <a:t> </a:t>
            </a:r>
            <a:r>
              <a:rPr lang="en-US" sz="1700" u="sng">
                <a:hlinkClick r:id="rId6"/>
              </a:rPr>
              <a:t>CC BY-ND 2.0</a:t>
            </a:r>
            <a:r>
              <a:rPr lang="en-US" sz="1700" u="sng"/>
              <a:t> </a:t>
            </a:r>
            <a:endParaRPr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2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pic>
        <p:nvPicPr>
          <p:cNvPr id="171" name="Google Shape;17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123794" cy="609282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2"/>
          <p:cNvSpPr txBox="1"/>
          <p:nvPr/>
        </p:nvSpPr>
        <p:spPr>
          <a:xfrm>
            <a:off x="1496400" y="6245225"/>
            <a:ext cx="61512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4"/>
              </a:rPr>
              <a:t>"File:World Energy Consumption Outlook 2014.svg"</a:t>
            </a:r>
            <a:r>
              <a:rPr lang="en-US" sz="1600">
                <a:solidFill>
                  <a:schemeClr val="dk1"/>
                </a:solidFill>
              </a:rPr>
              <a:t> by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Delphi234</a:t>
            </a:r>
            <a:r>
              <a:rPr lang="en-US" sz="1600">
                <a:solidFill>
                  <a:schemeClr val="dk1"/>
                </a:solidFill>
              </a:rPr>
              <a:t> is licensed under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6"/>
              </a:rPr>
              <a:t>CC0 1.0</a:t>
            </a:r>
            <a:r>
              <a:rPr lang="en-US" sz="1600" u="sng">
                <a:solidFill>
                  <a:schemeClr val="hlink"/>
                </a:solidFill>
              </a:rPr>
              <a:t> </a:t>
            </a:r>
            <a:endParaRPr sz="19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3"/>
          <p:cNvSpPr txBox="1">
            <a:spLocks noGrp="1"/>
          </p:cNvSpPr>
          <p:nvPr>
            <p:ph type="ctrTitle"/>
          </p:nvPr>
        </p:nvSpPr>
        <p:spPr>
          <a:xfrm>
            <a:off x="685800" y="171950"/>
            <a:ext cx="7772400" cy="878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Chemical Bond Energy</a:t>
            </a:r>
            <a:endParaRPr b="1"/>
          </a:p>
        </p:txBody>
      </p:sp>
      <p:sp>
        <p:nvSpPr>
          <p:cNvPr id="179" name="Google Shape;179;p23"/>
          <p:cNvSpPr txBox="1">
            <a:spLocks noGrp="1"/>
          </p:cNvSpPr>
          <p:nvPr>
            <p:ph type="subTitle" idx="1"/>
          </p:nvPr>
        </p:nvSpPr>
        <p:spPr>
          <a:xfrm>
            <a:off x="1490175" y="1218125"/>
            <a:ext cx="6400800" cy="2669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The rearrangement of atoms in chemical reactions… breaking bonds and forming new bonds... may require energy, or it may release energy. </a:t>
            </a:r>
            <a:endParaRPr/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2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4"/>
          <p:cNvSpPr txBox="1">
            <a:spLocks noGrp="1"/>
          </p:cNvSpPr>
          <p:nvPr>
            <p:ph type="subTitle" idx="1"/>
          </p:nvPr>
        </p:nvSpPr>
        <p:spPr>
          <a:xfrm>
            <a:off x="1470425" y="231225"/>
            <a:ext cx="6400800" cy="4828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b="1"/>
              <a:t>Bond energy</a:t>
            </a:r>
            <a:r>
              <a:rPr lang="en-US"/>
              <a:t> - is the amount of energy that is required to break a chemical bond. Thus, it is also the amount of energy that is released when that same chemical bond is formed.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Exothermic - releases energy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Endothermic - requires energy</a:t>
            </a:r>
            <a:endParaRPr/>
          </a:p>
        </p:txBody>
      </p:sp>
      <p:sp>
        <p:nvSpPr>
          <p:cNvPr id="187" name="Google Shape;187;p2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2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pic>
        <p:nvPicPr>
          <p:cNvPr id="196" name="Google Shape;19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3767"/>
            <a:ext cx="9144001" cy="5642767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5"/>
          <p:cNvSpPr txBox="1"/>
          <p:nvPr/>
        </p:nvSpPr>
        <p:spPr>
          <a:xfrm>
            <a:off x="114300" y="6126300"/>
            <a:ext cx="8915400" cy="3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4"/>
              </a:rPr>
              <a:t>Chemistry and the Environment</a:t>
            </a:r>
            <a:r>
              <a:rPr lang="en-US" sz="1600">
                <a:solidFill>
                  <a:schemeClr val="dk1"/>
                </a:solidFill>
              </a:rPr>
              <a:t> (sec 7.5)  by Devin R. Latimer is licensed under a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Creative Commons Attribution 4.0 International License</a:t>
            </a:r>
            <a:endParaRPr sz="19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6"/>
          <p:cNvSpPr txBox="1">
            <a:spLocks noGrp="1"/>
          </p:cNvSpPr>
          <p:nvPr>
            <p:ph type="ctrTitle"/>
          </p:nvPr>
        </p:nvSpPr>
        <p:spPr>
          <a:xfrm>
            <a:off x="685800" y="233100"/>
            <a:ext cx="7772400" cy="147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Ex: combustion of hydrogen</a:t>
            </a:r>
            <a:endParaRPr/>
          </a:p>
        </p:txBody>
      </p:sp>
      <p:sp>
        <p:nvSpPr>
          <p:cNvPr id="204" name="Google Shape;204;p2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2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2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pic>
        <p:nvPicPr>
          <p:cNvPr id="214" name="Google Shape;21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3767"/>
            <a:ext cx="9144001" cy="5642767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7"/>
          <p:cNvSpPr txBox="1"/>
          <p:nvPr/>
        </p:nvSpPr>
        <p:spPr>
          <a:xfrm>
            <a:off x="114300" y="6013925"/>
            <a:ext cx="8915400" cy="3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4"/>
              </a:rPr>
              <a:t>Chemistry and the Environment</a:t>
            </a:r>
            <a:r>
              <a:rPr lang="en-US" sz="1600">
                <a:solidFill>
                  <a:schemeClr val="dk1"/>
                </a:solidFill>
              </a:rPr>
              <a:t> (sec 7.5)  by Devin R. Latimer is licensed under a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Creative Commons Attribution 4.0 International License</a:t>
            </a:r>
            <a:endParaRPr sz="19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pic>
        <p:nvPicPr>
          <p:cNvPr id="224" name="Google Shape;22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"/>
            <a:ext cx="8546222" cy="605605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28"/>
          <p:cNvSpPr txBox="1"/>
          <p:nvPr/>
        </p:nvSpPr>
        <p:spPr>
          <a:xfrm>
            <a:off x="184650" y="6288575"/>
            <a:ext cx="8774700" cy="3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4"/>
              </a:rPr>
              <a:t>Chemistry and the Environment</a:t>
            </a:r>
            <a:r>
              <a:rPr lang="en-US" sz="1600">
                <a:solidFill>
                  <a:schemeClr val="dk1"/>
                </a:solidFill>
              </a:rPr>
              <a:t> (sec 7.5)  by Devin R. Latimer is licensed under a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Creative Commons Attribution 4.0 International License</a:t>
            </a:r>
            <a:endParaRPr sz="19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234" name="Google Shape;234;p29"/>
          <p:cNvSpPr txBox="1"/>
          <p:nvPr/>
        </p:nvSpPr>
        <p:spPr>
          <a:xfrm>
            <a:off x="184650" y="6288575"/>
            <a:ext cx="8774700" cy="3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3"/>
              </a:rPr>
              <a:t>Chemistry and the Environment</a:t>
            </a:r>
            <a:r>
              <a:rPr lang="en-US" sz="1600">
                <a:solidFill>
                  <a:schemeClr val="dk1"/>
                </a:solidFill>
              </a:rPr>
              <a:t> (sec 7.5)  by Devin R. Latimer is licensed under a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4"/>
              </a:rPr>
              <a:t>Creative Commons Attribution 4.0 International License</a:t>
            </a:r>
            <a:endParaRPr sz="1900"/>
          </a:p>
        </p:txBody>
      </p:sp>
      <p:pic>
        <p:nvPicPr>
          <p:cNvPr id="235" name="Google Shape;235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200" y="142150"/>
            <a:ext cx="7848150" cy="589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1" name="Google Shape;241;p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endParaRPr sz="3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2" name="Google Shape;242;p3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243" name="Google Shape;243;p30"/>
          <p:cNvSpPr txBox="1"/>
          <p:nvPr/>
        </p:nvSpPr>
        <p:spPr>
          <a:xfrm>
            <a:off x="247700" y="6406350"/>
            <a:ext cx="85170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3"/>
              </a:rPr>
              <a:t>"File:Periodic table AH.png"</a:t>
            </a:r>
            <a:r>
              <a:rPr lang="en-US" sz="1600">
                <a:solidFill>
                  <a:schemeClr val="dk1"/>
                </a:solidFill>
              </a:rPr>
              <a:t> by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4"/>
              </a:rPr>
              <a:t>Ahazard.sciencewriter</a:t>
            </a:r>
            <a:r>
              <a:rPr lang="en-US" sz="1600">
                <a:solidFill>
                  <a:schemeClr val="dk1"/>
                </a:solidFill>
              </a:rPr>
              <a:t> is licensed under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CC BY-SA 4.0</a:t>
            </a:r>
            <a:r>
              <a:rPr lang="en-US" sz="1600" u="sng">
                <a:solidFill>
                  <a:schemeClr val="hlink"/>
                </a:solidFill>
              </a:rPr>
              <a:t>  </a:t>
            </a:r>
            <a:endParaRPr sz="1900"/>
          </a:p>
        </p:txBody>
      </p:sp>
      <p:pic>
        <p:nvPicPr>
          <p:cNvPr id="244" name="Google Shape;244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12"/>
            <a:ext cx="9143999" cy="647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1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/>
          </a:p>
        </p:txBody>
      </p:sp>
      <p:sp>
        <p:nvSpPr>
          <p:cNvPr id="250" name="Google Shape;250;p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is the approximate energy change associated with the combustion of methane (CH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)?</a:t>
            </a:r>
            <a:endParaRPr/>
          </a:p>
        </p:txBody>
      </p:sp>
      <p:sp>
        <p:nvSpPr>
          <p:cNvPr id="251" name="Google Shape;251;p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pic>
        <p:nvPicPr>
          <p:cNvPr id="101" name="Google Shape;101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1762" y="533400"/>
            <a:ext cx="8775600" cy="579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3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3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pic>
        <p:nvPicPr>
          <p:cNvPr id="260" name="Google Shape;260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305801" cy="5862929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32"/>
          <p:cNvSpPr txBox="1"/>
          <p:nvPr/>
        </p:nvSpPr>
        <p:spPr>
          <a:xfrm>
            <a:off x="276700" y="6245225"/>
            <a:ext cx="83058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4"/>
              </a:rPr>
              <a:t>"File:Global energy consumption by source (substitution method), OWID.svg"</a:t>
            </a:r>
            <a:r>
              <a:rPr lang="en-US" sz="1600">
                <a:solidFill>
                  <a:schemeClr val="dk1"/>
                </a:solidFill>
              </a:rPr>
              <a:t> by Our World In Data is licensed under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CC BY 3.0</a:t>
            </a:r>
            <a:r>
              <a:rPr lang="en-US" sz="1600" u="sng">
                <a:solidFill>
                  <a:schemeClr val="hlink"/>
                </a:solidFill>
              </a:rPr>
              <a:t> </a:t>
            </a:r>
            <a:endParaRPr sz="19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/>
          </a:p>
        </p:txBody>
      </p:sp>
      <p:sp>
        <p:nvSpPr>
          <p:cNvPr id="268" name="Google Shape;268;p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ial"/>
              <a:buNone/>
            </a:pPr>
            <a:r>
              <a:rPr lang="en-US" sz="6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Coal</a:t>
            </a:r>
            <a:endParaRPr/>
          </a:p>
        </p:txBody>
      </p:sp>
      <p:sp>
        <p:nvSpPr>
          <p:cNvPr id="269" name="Google Shape;269;p33"/>
          <p:cNvSpPr txBox="1">
            <a:spLocks noGrp="1"/>
          </p:cNvSpPr>
          <p:nvPr>
            <p:ph type="body" idx="1"/>
          </p:nvPr>
        </p:nvSpPr>
        <p:spPr>
          <a:xfrm>
            <a:off x="595312" y="15240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~ C</a:t>
            </a:r>
            <a:r>
              <a:rPr lang="en-US" sz="3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135</a:t>
            </a:r>
            <a:r>
              <a:rPr lang="en-US" sz="5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lang="en-US" sz="3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96</a:t>
            </a:r>
            <a:r>
              <a:rPr lang="en-US" sz="5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-US" sz="3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r>
              <a:rPr lang="en-US" sz="5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~ 85 % Carbon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4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/>
          </a:p>
        </p:txBody>
      </p:sp>
      <p:sp>
        <p:nvSpPr>
          <p:cNvPr id="275" name="Google Shape;275;p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ial"/>
              <a:buNone/>
            </a:pPr>
            <a:r>
              <a:rPr lang="en-US" sz="6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Coal</a:t>
            </a:r>
            <a:endParaRPr/>
          </a:p>
        </p:txBody>
      </p:sp>
      <p:sp>
        <p:nvSpPr>
          <p:cNvPr id="276" name="Google Shape;276;p34"/>
          <p:cNvSpPr txBox="1">
            <a:spLocks noGrp="1"/>
          </p:cNvSpPr>
          <p:nvPr>
            <p:ph type="body" idx="1"/>
          </p:nvPr>
        </p:nvSpPr>
        <p:spPr>
          <a:xfrm>
            <a:off x="595312" y="15240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~ C</a:t>
            </a:r>
            <a:r>
              <a:rPr lang="en-US" sz="3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135</a:t>
            </a:r>
            <a:r>
              <a:rPr lang="en-US" sz="5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lang="en-US" sz="3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96</a:t>
            </a:r>
            <a:r>
              <a:rPr lang="en-US" sz="5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-US" sz="3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r>
              <a:rPr lang="en-US" sz="5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~ 85 % Carbon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~ 30 kJ per gram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solid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5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23</a:t>
            </a:fld>
            <a:endParaRPr/>
          </a:p>
        </p:txBody>
      </p:sp>
      <p:sp>
        <p:nvSpPr>
          <p:cNvPr id="282" name="Google Shape;282;p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ial"/>
              <a:buNone/>
            </a:pPr>
            <a:r>
              <a:rPr lang="en-US" sz="6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Coal</a:t>
            </a:r>
            <a:endParaRPr/>
          </a:p>
        </p:txBody>
      </p:sp>
      <p:sp>
        <p:nvSpPr>
          <p:cNvPr id="283" name="Google Shape;283;p35"/>
          <p:cNvSpPr txBox="1">
            <a:spLocks noGrp="1"/>
          </p:cNvSpPr>
          <p:nvPr>
            <p:ph type="body" idx="1"/>
          </p:nvPr>
        </p:nvSpPr>
        <p:spPr>
          <a:xfrm>
            <a:off x="595312" y="15240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~ C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135</a:t>
            </a:r>
            <a:r>
              <a:rPr lang="en-US" sz="4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96</a:t>
            </a:r>
            <a:r>
              <a:rPr lang="en-US" sz="4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r>
              <a:rPr lang="en-US" sz="4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NS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~ 85 % Carbon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~ 30 kJ per gram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solid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various grades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there’s lots of it. (</a:t>
            </a:r>
            <a:r>
              <a:rPr lang="en-US" sz="4000"/>
              <a:t>~ 400 years)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6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24</a:t>
            </a:fld>
            <a:endParaRPr/>
          </a:p>
        </p:txBody>
      </p:sp>
      <p:sp>
        <p:nvSpPr>
          <p:cNvPr id="289" name="Google Shape;289;p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http://www.worldometers.info/</a:t>
            </a:r>
            <a:endParaRPr/>
          </a:p>
        </p:txBody>
      </p:sp>
      <p:sp>
        <p:nvSpPr>
          <p:cNvPr id="290" name="Google Shape;290;p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Energy at: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http://www.worldometers.info/</a:t>
            </a:r>
            <a:endParaRPr/>
          </a:p>
          <a:p>
            <a:pPr marL="34290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7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25</a:t>
            </a:fld>
            <a:endParaRPr/>
          </a:p>
        </p:txBody>
      </p:sp>
      <p:sp>
        <p:nvSpPr>
          <p:cNvPr id="296" name="Google Shape;296;p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</a:pPr>
            <a:r>
              <a:rPr lang="en-US" sz="5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Petroleum</a:t>
            </a:r>
            <a:endParaRPr/>
          </a:p>
        </p:txBody>
      </p:sp>
      <p:sp>
        <p:nvSpPr>
          <p:cNvPr id="297" name="Google Shape;297;p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Various Hydrocarbons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~ 48 kJ per gram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8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26</a:t>
            </a:fld>
            <a:endParaRPr/>
          </a:p>
        </p:txBody>
      </p:sp>
      <p:sp>
        <p:nvSpPr>
          <p:cNvPr id="303" name="Google Shape;303;p3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</a:pPr>
            <a:r>
              <a:rPr lang="en-US" sz="5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Petroleum</a:t>
            </a:r>
            <a:endParaRPr/>
          </a:p>
        </p:txBody>
      </p:sp>
      <p:sp>
        <p:nvSpPr>
          <p:cNvPr id="304" name="Google Shape;304;p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Various Hydrocarbons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~ 48 kJ per gram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liquid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must first be </a:t>
            </a:r>
            <a:r>
              <a:rPr lang="en-US" sz="4400"/>
              <a:t>refin</a:t>
            </a: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ed</a:t>
            </a:r>
            <a:r>
              <a:rPr lang="en-US"/>
              <a:t> </a:t>
            </a: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(distillation)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9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27</a:t>
            </a:fld>
            <a:endParaRPr/>
          </a:p>
        </p:txBody>
      </p:sp>
      <p:sp>
        <p:nvSpPr>
          <p:cNvPr id="310" name="Google Shape;310;p39"/>
          <p:cNvSpPr txBox="1"/>
          <p:nvPr/>
        </p:nvSpPr>
        <p:spPr>
          <a:xfrm>
            <a:off x="76200" y="2057400"/>
            <a:ext cx="1905000" cy="2282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 of the drawbacks to petroleum is that it must be refined before use.</a:t>
            </a:r>
            <a:endParaRPr/>
          </a:p>
        </p:txBody>
      </p:sp>
      <p:pic>
        <p:nvPicPr>
          <p:cNvPr id="311" name="Google Shape;31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257175"/>
            <a:ext cx="8610600" cy="5734689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39"/>
          <p:cNvSpPr txBox="1"/>
          <p:nvPr/>
        </p:nvSpPr>
        <p:spPr>
          <a:xfrm>
            <a:off x="617275" y="6245225"/>
            <a:ext cx="7332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4"/>
              </a:rPr>
              <a:t>"13-aug_507x-72"</a:t>
            </a:r>
            <a:r>
              <a:rPr lang="en-US" sz="1600">
                <a:solidFill>
                  <a:schemeClr val="dk1"/>
                </a:solidFill>
              </a:rPr>
              <a:t> by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Scott Hess</a:t>
            </a:r>
            <a:r>
              <a:rPr lang="en-US" sz="1600">
                <a:solidFill>
                  <a:schemeClr val="dk1"/>
                </a:solidFill>
              </a:rPr>
              <a:t> is licensed under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6"/>
              </a:rPr>
              <a:t>CC BY-NC 2.0</a:t>
            </a:r>
            <a:r>
              <a:rPr lang="en-US" sz="1600" u="sng">
                <a:solidFill>
                  <a:schemeClr val="hlink"/>
                </a:solidFill>
              </a:rPr>
              <a:t> </a:t>
            </a:r>
            <a:endParaRPr sz="1900"/>
          </a:p>
        </p:txBody>
      </p:sp>
    </p:spTree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0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28</a:t>
            </a:fld>
            <a:endParaRPr/>
          </a:p>
        </p:txBody>
      </p:sp>
      <p:sp>
        <p:nvSpPr>
          <p:cNvPr id="319" name="Google Shape;319;p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</a:pPr>
            <a:r>
              <a:rPr lang="en-US" sz="5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Petroleum</a:t>
            </a:r>
            <a:endParaRPr/>
          </a:p>
        </p:txBody>
      </p:sp>
      <p:sp>
        <p:nvSpPr>
          <p:cNvPr id="320" name="Google Shape;320;p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Various Hydrocarbons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~ 48 kJ per gram</a:t>
            </a:r>
            <a:endParaRPr sz="4000"/>
          </a:p>
          <a:p>
            <a:pPr marL="342900" lvl="0" indent="-3429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liquid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must first be </a:t>
            </a:r>
            <a:r>
              <a:rPr lang="en-US" sz="4000"/>
              <a:t>refin</a:t>
            </a: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ed</a:t>
            </a:r>
            <a:r>
              <a:rPr lang="en-US"/>
              <a:t> </a:t>
            </a: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(distillation)</a:t>
            </a:r>
            <a:endParaRPr sz="40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SzPts val="4000"/>
              <a:buChar char="•"/>
            </a:pPr>
            <a:r>
              <a:rPr lang="en-US" sz="4000"/>
              <a:t> ‘value’ based captures and conversions</a:t>
            </a:r>
            <a:endParaRPr sz="4000"/>
          </a:p>
          <a:p>
            <a:pPr marL="342900" lvl="0" indent="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1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29</a:t>
            </a:fld>
            <a:endParaRPr/>
          </a:p>
        </p:txBody>
      </p:sp>
      <p:sp>
        <p:nvSpPr>
          <p:cNvPr id="327" name="Google Shape;327;p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</a:pPr>
            <a:r>
              <a:rPr lang="en-US" sz="5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Petroleum</a:t>
            </a:r>
            <a:endParaRPr/>
          </a:p>
        </p:txBody>
      </p:sp>
      <p:sp>
        <p:nvSpPr>
          <p:cNvPr id="328" name="Google Shape;328;p4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Various Hydrocarbons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~ 48 kJ per gram</a:t>
            </a:r>
            <a:endParaRPr sz="4000"/>
          </a:p>
          <a:p>
            <a:pPr marL="342900" lvl="0" indent="-3429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liquid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must first be </a:t>
            </a:r>
            <a:r>
              <a:rPr lang="en-US" sz="4000"/>
              <a:t>refin</a:t>
            </a: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ed</a:t>
            </a:r>
            <a:r>
              <a:rPr lang="en-US"/>
              <a:t> </a:t>
            </a: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(distillation)</a:t>
            </a:r>
            <a:endParaRPr sz="40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SzPts val="4000"/>
              <a:buChar char="•"/>
            </a:pPr>
            <a:r>
              <a:rPr lang="en-US" sz="4000"/>
              <a:t> value captures/conversions</a:t>
            </a:r>
            <a:endParaRPr sz="4000"/>
          </a:p>
          <a:p>
            <a:pPr marL="342900" lvl="0" indent="-3429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/>
              <a:t> there’s less known reserves      (~ 40 years) and it’s becoming harder to extract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Energy</a:t>
            </a:r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spcBef>
                <a:spcPts val="360"/>
              </a:spcBef>
              <a:spcAft>
                <a:spcPts val="0"/>
              </a:spcAft>
              <a:buSzPts val="2800"/>
              <a:buChar char="-"/>
            </a:pPr>
            <a:r>
              <a:rPr lang="en-US" sz="2800"/>
              <a:t>Energy can be defined as the capacity to supply heat or do work. One type of work (</a:t>
            </a:r>
            <a:r>
              <a:rPr lang="en-US" sz="2800" i="1"/>
              <a:t>w</a:t>
            </a:r>
            <a:r>
              <a:rPr lang="en-US" sz="2800"/>
              <a:t>) is the process of causing matter to move against an opposing force.</a:t>
            </a:r>
            <a:endParaRPr sz="2800"/>
          </a:p>
          <a:p>
            <a:pPr marL="45720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2800"/>
          </a:p>
        </p:txBody>
      </p:sp>
      <p:sp>
        <p:nvSpPr>
          <p:cNvPr id="109" name="Google Shape;109;p1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2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</a:t>
            </a:fld>
            <a:endParaRPr/>
          </a:p>
        </p:txBody>
      </p:sp>
      <p:sp>
        <p:nvSpPr>
          <p:cNvPr id="335" name="Google Shape;335;p4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</a:pPr>
            <a:r>
              <a:rPr lang="en-US" sz="5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Petroleum</a:t>
            </a:r>
            <a:endParaRPr/>
          </a:p>
        </p:txBody>
      </p:sp>
      <p:sp>
        <p:nvSpPr>
          <p:cNvPr id="336" name="Google Shape;336;p4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Various Hydrocarbons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~ 48 kJ per gram</a:t>
            </a:r>
            <a:endParaRPr sz="4000"/>
          </a:p>
          <a:p>
            <a:pPr marL="342900" lvl="0" indent="-3429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liquid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must first be </a:t>
            </a:r>
            <a:r>
              <a:rPr lang="en-US" sz="4000"/>
              <a:t>refin</a:t>
            </a: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ed</a:t>
            </a:r>
            <a:r>
              <a:rPr lang="en-US"/>
              <a:t> </a:t>
            </a: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(distillation)</a:t>
            </a:r>
            <a:endParaRPr sz="40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SzPts val="4000"/>
              <a:buChar char="•"/>
            </a:pPr>
            <a:r>
              <a:rPr lang="en-US" sz="4000"/>
              <a:t> value captures/conversions</a:t>
            </a:r>
            <a:endParaRPr sz="4000"/>
          </a:p>
          <a:p>
            <a:pPr marL="342900" lvl="0" indent="-3429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SzPts val="4000"/>
              <a:buChar char="•"/>
            </a:pPr>
            <a:r>
              <a:rPr lang="en-US" sz="4000"/>
              <a:t> 40 years left</a:t>
            </a:r>
            <a:endParaRPr sz="4000"/>
          </a:p>
          <a:p>
            <a:pPr marL="342900" lvl="0" indent="-3429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‘Where oil is’ </a:t>
            </a:r>
            <a:r>
              <a:rPr lang="en-US" sz="4000" b="0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vs. ‘</a:t>
            </a: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Where oil is used’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Oil reserves by country</a:t>
            </a:r>
            <a:endParaRPr/>
          </a:p>
        </p:txBody>
      </p:sp>
      <p:sp>
        <p:nvSpPr>
          <p:cNvPr id="343" name="Google Shape;343;p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4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  <p:pic>
        <p:nvPicPr>
          <p:cNvPr id="345" name="Google Shape;345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313" y="1600201"/>
            <a:ext cx="8453376" cy="40403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43"/>
          <p:cNvSpPr txBox="1"/>
          <p:nvPr/>
        </p:nvSpPr>
        <p:spPr>
          <a:xfrm>
            <a:off x="457200" y="6245225"/>
            <a:ext cx="7828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4"/>
              </a:rPr>
              <a:t>"File:Reservas de petroleo.png"</a:t>
            </a:r>
            <a:r>
              <a:rPr lang="en-US" sz="1600">
                <a:solidFill>
                  <a:schemeClr val="dk1"/>
                </a:solidFill>
              </a:rPr>
              <a:t> by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Vicmath</a:t>
            </a:r>
            <a:r>
              <a:rPr lang="en-US" sz="1600">
                <a:solidFill>
                  <a:schemeClr val="dk1"/>
                </a:solidFill>
              </a:rPr>
              <a:t> is licensed under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6"/>
              </a:rPr>
              <a:t>CC BY-SA 4.0</a:t>
            </a:r>
            <a:r>
              <a:rPr lang="en-US" sz="1600" u="sng">
                <a:solidFill>
                  <a:schemeClr val="hlink"/>
                </a:solidFill>
              </a:rPr>
              <a:t> </a:t>
            </a:r>
            <a:endParaRPr sz="19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44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32</a:t>
            </a:fld>
            <a:endParaRPr/>
          </a:p>
        </p:txBody>
      </p:sp>
      <p:sp>
        <p:nvSpPr>
          <p:cNvPr id="352" name="Google Shape;352;p44"/>
          <p:cNvSpPr txBox="1"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Tetraethyl lead</a:t>
            </a:r>
            <a:endParaRPr/>
          </a:p>
        </p:txBody>
      </p:sp>
      <p:sp>
        <p:nvSpPr>
          <p:cNvPr id="353" name="Google Shape;353;p44"/>
          <p:cNvSpPr txBox="1">
            <a:spLocks noGrp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used to be added to gasoline to minimize premature firing.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Pb would be released to the environment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Pb interferes with the function of certain enzymes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45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33</a:t>
            </a:fld>
            <a:endParaRPr/>
          </a:p>
        </p:txBody>
      </p:sp>
      <p:sp>
        <p:nvSpPr>
          <p:cNvPr id="359" name="Google Shape;359;p45"/>
          <p:cNvSpPr txBox="1"/>
          <p:nvPr/>
        </p:nvSpPr>
        <p:spPr>
          <a:xfrm>
            <a:off x="457200" y="762000"/>
            <a:ext cx="8016875" cy="822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9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Elimination of octane enhancing tetraethyl lead (TEL) created a need to find substitutes.</a:t>
            </a:r>
            <a:endParaRPr sz="1900"/>
          </a:p>
        </p:txBody>
      </p:sp>
      <p:sp>
        <p:nvSpPr>
          <p:cNvPr id="360" name="Google Shape;360;p45"/>
          <p:cNvSpPr txBox="1"/>
          <p:nvPr/>
        </p:nvSpPr>
        <p:spPr>
          <a:xfrm>
            <a:off x="1050925" y="1965325"/>
            <a:ext cx="2987675" cy="70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MTBE (methyl tertiary-butyl ether)</a:t>
            </a:r>
            <a:endParaRPr sz="1800"/>
          </a:p>
        </p:txBody>
      </p:sp>
      <p:sp>
        <p:nvSpPr>
          <p:cNvPr id="361" name="Google Shape;361;p45"/>
          <p:cNvSpPr txBox="1"/>
          <p:nvPr/>
        </p:nvSpPr>
        <p:spPr>
          <a:xfrm>
            <a:off x="1131100" y="5126488"/>
            <a:ext cx="2649600" cy="8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5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Ethanol (ethyl alcohol)</a:t>
            </a:r>
            <a:endParaRPr sz="1900"/>
          </a:p>
        </p:txBody>
      </p:sp>
      <p:sp>
        <p:nvSpPr>
          <p:cNvPr id="362" name="Google Shape;362;p45"/>
          <p:cNvSpPr txBox="1"/>
          <p:nvPr/>
        </p:nvSpPr>
        <p:spPr>
          <a:xfrm>
            <a:off x="358788" y="3581400"/>
            <a:ext cx="8426400" cy="8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/>
              <a:t>Due to groundwater contamination concerns, MTBE is now banned in the U.S., Canada and Japan. </a:t>
            </a:r>
            <a:endParaRPr sz="29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6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34</a:t>
            </a:fld>
            <a:endParaRPr/>
          </a:p>
        </p:txBody>
      </p:sp>
      <p:sp>
        <p:nvSpPr>
          <p:cNvPr id="369" name="Google Shape;369;p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Natural Gas</a:t>
            </a:r>
            <a:endParaRPr/>
          </a:p>
        </p:txBody>
      </p:sp>
      <p:sp>
        <p:nvSpPr>
          <p:cNvPr id="370" name="Google Shape;370;p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36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3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-C</a:t>
            </a:r>
            <a:r>
              <a:rPr lang="en-US" sz="36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 </a:t>
            </a:r>
            <a:r>
              <a:rPr lang="en-US" sz="3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hydrocarbons</a:t>
            </a:r>
            <a:endParaRPr sz="3600"/>
          </a:p>
          <a:p>
            <a:pPr marL="342900" lvl="0" indent="-3683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gas</a:t>
            </a:r>
            <a:endParaRPr sz="36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683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600"/>
              <a:buChar char="•"/>
            </a:pPr>
            <a:r>
              <a:rPr lang="en-US" sz="3600"/>
              <a:t>approximately 55 kJ per gram</a:t>
            </a:r>
            <a:endParaRPr sz="3600"/>
          </a:p>
          <a:p>
            <a:pPr marL="342900" lvl="0" indent="-3683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600"/>
              <a:buChar char="•"/>
            </a:pPr>
            <a:r>
              <a:rPr lang="en-US" sz="3600"/>
              <a:t>Approximately 150 years remain of known reserves </a:t>
            </a:r>
            <a:endParaRPr sz="3600"/>
          </a:p>
          <a:p>
            <a:pPr marL="342900" lvl="0" indent="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36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47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35</a:t>
            </a:fld>
            <a:endParaRPr/>
          </a:p>
        </p:txBody>
      </p:sp>
      <p:sp>
        <p:nvSpPr>
          <p:cNvPr id="377" name="Google Shape;377;p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Biomass</a:t>
            </a:r>
            <a:endParaRPr/>
          </a:p>
        </p:txBody>
      </p:sp>
      <p:sp>
        <p:nvSpPr>
          <p:cNvPr id="378" name="Google Shape;378;p4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Wood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Biodiesel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Ethanol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48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36</a:t>
            </a:fld>
            <a:endParaRPr/>
          </a:p>
        </p:txBody>
      </p:sp>
      <p:sp>
        <p:nvSpPr>
          <p:cNvPr id="384" name="Google Shape;384;p48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8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Ethanol</a:t>
            </a:r>
            <a:endParaRPr/>
          </a:p>
        </p:txBody>
      </p:sp>
      <p:sp>
        <p:nvSpPr>
          <p:cNvPr id="385" name="Google Shape;385;p48"/>
          <p:cNvSpPr txBox="1">
            <a:spLocks noGrp="1"/>
          </p:cNvSpPr>
          <p:nvPr>
            <p:ph type="body" idx="1"/>
          </p:nvPr>
        </p:nvSpPr>
        <p:spPr>
          <a:xfrm>
            <a:off x="457200" y="8835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Brazil, USA, Manitoba, others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/>
              <a:t>corn, sugarcane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/>
              <a:t>c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ellulosic ethanol </a:t>
            </a:r>
            <a:endParaRPr/>
          </a:p>
        </p:txBody>
      </p:sp>
      <p:pic>
        <p:nvPicPr>
          <p:cNvPr id="386" name="Google Shape;386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73575" y="1673975"/>
            <a:ext cx="4413225" cy="4822349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48"/>
          <p:cNvSpPr txBox="1"/>
          <p:nvPr/>
        </p:nvSpPr>
        <p:spPr>
          <a:xfrm>
            <a:off x="197625" y="5790725"/>
            <a:ext cx="38982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4"/>
              </a:rPr>
              <a:t>"A collage of corn, scientists and a man holding a jar of ethanol"</a:t>
            </a:r>
            <a:r>
              <a:rPr lang="en-US" sz="1600">
                <a:solidFill>
                  <a:schemeClr val="dk1"/>
                </a:solidFill>
              </a:rPr>
              <a:t> by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USDAgov</a:t>
            </a:r>
            <a:r>
              <a:rPr lang="en-US" sz="1600">
                <a:solidFill>
                  <a:schemeClr val="dk1"/>
                </a:solidFill>
              </a:rPr>
              <a:t> is licensed under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6"/>
              </a:rPr>
              <a:t>CC PDM 1.0</a:t>
            </a:r>
            <a:r>
              <a:rPr lang="en-US" sz="1600" u="sng">
                <a:solidFill>
                  <a:schemeClr val="hlink"/>
                </a:solidFill>
              </a:rPr>
              <a:t> </a:t>
            </a:r>
            <a:endParaRPr sz="19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49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37</a:t>
            </a:fld>
            <a:endParaRPr/>
          </a:p>
        </p:txBody>
      </p:sp>
      <p:sp>
        <p:nvSpPr>
          <p:cNvPr id="393" name="Google Shape;393;p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Alternative Combustibles</a:t>
            </a:r>
            <a:endParaRPr/>
          </a:p>
        </p:txBody>
      </p:sp>
      <p:sp>
        <p:nvSpPr>
          <p:cNvPr id="394" name="Google Shape;394;p4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1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(s)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+ H</a:t>
            </a:r>
            <a:r>
              <a:rPr lang="en-US" sz="1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 ------&gt;	 CO + H</a:t>
            </a:r>
            <a:r>
              <a:rPr lang="en-US" sz="1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	(water gas)			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--&gt;  Fisher-Tropsch synthesis of gasoline	(Fe or Co catalyst)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50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38</a:t>
            </a:fld>
            <a:endParaRPr/>
          </a:p>
        </p:txBody>
      </p:sp>
      <p:sp>
        <p:nvSpPr>
          <p:cNvPr id="401" name="Google Shape;401;p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Biogas</a:t>
            </a:r>
            <a:endParaRPr/>
          </a:p>
        </p:txBody>
      </p:sp>
      <p:sp>
        <p:nvSpPr>
          <p:cNvPr id="402" name="Google Shape;402;p5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ferment of animal and vegetable wastes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60% methane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51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39</a:t>
            </a:fld>
            <a:endParaRPr/>
          </a:p>
        </p:txBody>
      </p:sp>
      <p:sp>
        <p:nvSpPr>
          <p:cNvPr id="408" name="Google Shape;408;p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Garbage</a:t>
            </a:r>
            <a:endParaRPr/>
          </a:p>
        </p:txBody>
      </p:sp>
      <p:sp>
        <p:nvSpPr>
          <p:cNvPr id="409" name="Google Shape;409;p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More than 1/3 is directly combustible, as little as 10% of the original volume may end up as landfill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Japan, Germany, US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6"/>
          <p:cNvSpPr txBox="1">
            <a:spLocks noGrp="1"/>
          </p:cNvSpPr>
          <p:nvPr>
            <p:ph type="body" idx="1"/>
          </p:nvPr>
        </p:nvSpPr>
        <p:spPr>
          <a:xfrm>
            <a:off x="457200" y="1417625"/>
            <a:ext cx="8229600" cy="4708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b="1"/>
              <a:t>potential energy</a:t>
            </a:r>
            <a:r>
              <a:rPr lang="en-US"/>
              <a:t> - the energy an object has because of its relative position, composition, or condition.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b="1"/>
              <a:t>kinetic energy</a:t>
            </a:r>
            <a:r>
              <a:rPr lang="en-US"/>
              <a:t> - the energy that an object possesses because of its motion. </a:t>
            </a:r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52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40</a:t>
            </a:fld>
            <a:endParaRPr/>
          </a:p>
        </p:txBody>
      </p:sp>
      <p:sp>
        <p:nvSpPr>
          <p:cNvPr id="415" name="Google Shape;415;p5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</a:pPr>
            <a:r>
              <a:rPr lang="en-US" sz="5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Fossil Fuels, Biofuels - Photosynthesis</a:t>
            </a:r>
            <a:endParaRPr/>
          </a:p>
        </p:txBody>
      </p:sp>
      <p:sp>
        <p:nvSpPr>
          <p:cNvPr id="416" name="Google Shape;416;p52"/>
          <p:cNvSpPr txBox="1">
            <a:spLocks noGrp="1"/>
          </p:cNvSpPr>
          <p:nvPr>
            <p:ph type="body" idx="1"/>
          </p:nvPr>
        </p:nvSpPr>
        <p:spPr>
          <a:xfrm>
            <a:off x="685800" y="2133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Chlorophyll in plants captures solar energy</a:t>
            </a:r>
            <a:endParaRPr/>
          </a:p>
          <a:p>
            <a:pPr marL="342900" lvl="0" indent="-63500" algn="l" rtl="0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endParaRPr sz="4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 CO</a:t>
            </a:r>
            <a:r>
              <a:rPr lang="en-US" sz="44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+ 6 H</a:t>
            </a:r>
            <a:r>
              <a:rPr lang="en-US" sz="44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+ sunlight🡪 	C</a:t>
            </a:r>
            <a:r>
              <a:rPr lang="en-US" sz="44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lang="en-US" sz="44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-US" sz="44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+ 6 O</a:t>
            </a:r>
            <a:r>
              <a:rPr lang="en-US" sz="44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5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41</a:t>
            </a:fld>
            <a:endParaRPr/>
          </a:p>
        </p:txBody>
      </p:sp>
      <p:sp>
        <p:nvSpPr>
          <p:cNvPr id="422" name="Google Shape;422;p53"/>
          <p:cNvSpPr txBox="1">
            <a:spLocks noGrp="1"/>
          </p:cNvSpPr>
          <p:nvPr>
            <p:ph type="title"/>
          </p:nvPr>
        </p:nvSpPr>
        <p:spPr>
          <a:xfrm>
            <a:off x="457200" y="274623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Fossil Fuels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Conservation, Alternatives…</a:t>
            </a:r>
            <a:endParaRPr/>
          </a:p>
        </p:txBody>
      </p:sp>
      <p:sp>
        <p:nvSpPr>
          <p:cNvPr id="423" name="Google Shape;423;p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Pollution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/>
              <a:t>Climate Change</a:t>
            </a:r>
            <a:endParaRPr sz="3600"/>
          </a:p>
          <a:p>
            <a:pPr marL="342900" lvl="0" indent="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None/>
            </a:pPr>
            <a:endParaRPr sz="3600"/>
          </a:p>
          <a:p>
            <a:pPr marL="342900" lvl="0" indent="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None/>
            </a:pPr>
            <a:endParaRPr sz="3600"/>
          </a:p>
          <a:p>
            <a:pPr marL="342900" lvl="0" indent="-3429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14300" algn="l" rtl="0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54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42</a:t>
            </a:fld>
            <a:endParaRPr/>
          </a:p>
        </p:txBody>
      </p:sp>
      <p:sp>
        <p:nvSpPr>
          <p:cNvPr id="429" name="Google Shape;429;p54"/>
          <p:cNvSpPr txBox="1">
            <a:spLocks noGrp="1"/>
          </p:cNvSpPr>
          <p:nvPr>
            <p:ph type="title"/>
          </p:nvPr>
        </p:nvSpPr>
        <p:spPr>
          <a:xfrm>
            <a:off x="457200" y="85323"/>
            <a:ext cx="8229600" cy="13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/>
              <a:t>Fossil Fuels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Conservation, Alternatives…</a:t>
            </a:r>
            <a:endParaRPr/>
          </a:p>
        </p:txBody>
      </p:sp>
      <p:sp>
        <p:nvSpPr>
          <p:cNvPr id="430" name="Google Shape;430;p54"/>
          <p:cNvSpPr txBox="1">
            <a:spLocks noGrp="1"/>
          </p:cNvSpPr>
          <p:nvPr>
            <p:ph type="body" idx="1"/>
          </p:nvPr>
        </p:nvSpPr>
        <p:spPr>
          <a:xfrm>
            <a:off x="457200" y="1701050"/>
            <a:ext cx="8229600" cy="47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Pollution</a:t>
            </a:r>
            <a:endParaRPr lang="en-US" dirty="0"/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dirty="0" smtClean="0"/>
              <a:t>Climate </a:t>
            </a:r>
            <a:r>
              <a:rPr lang="en-US" sz="3600" dirty="0"/>
              <a:t>Change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dirty="0"/>
              <a:t>Finite Resources - </a:t>
            </a:r>
            <a:r>
              <a:rPr lang="en-US" sz="36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‘Peak oil’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Political consequences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Fossil ‘Fuels’!</a:t>
            </a:r>
            <a:endParaRPr dirty="0"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Are practically non-renewable</a:t>
            </a:r>
            <a:r>
              <a:rPr lang="en-US" dirty="0"/>
              <a:t>.  Now is the time to ensure we have energy for the future.</a:t>
            </a:r>
            <a:endParaRPr dirty="0"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are very important feedstocks for chemical synthesis</a:t>
            </a:r>
            <a:endParaRPr dirty="0"/>
          </a:p>
          <a:p>
            <a:pPr marL="742950" lvl="1" indent="-8255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pic>
        <p:nvPicPr>
          <p:cNvPr id="126" name="Google Shape;12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75709"/>
            <a:ext cx="9144001" cy="6202018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7"/>
          <p:cNvSpPr txBox="1"/>
          <p:nvPr/>
        </p:nvSpPr>
        <p:spPr>
          <a:xfrm>
            <a:off x="316225" y="6126300"/>
            <a:ext cx="8229600" cy="3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Tennessee Valley Authority; SVG version by</a:t>
            </a:r>
            <a:r>
              <a:rPr lang="en-US" sz="18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800" u="sng">
                <a:solidFill>
                  <a:schemeClr val="hlink"/>
                </a:solidFill>
                <a:hlinkClick r:id="rId4"/>
              </a:rPr>
              <a:t>Tomia</a:t>
            </a:r>
            <a:r>
              <a:rPr lang="en-US" sz="2100"/>
              <a:t>. </a:t>
            </a:r>
            <a:r>
              <a:rPr lang="en-US" sz="1800"/>
              <a:t>Licenced GFDL and CC-BY-2.5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/>
          </a:p>
        </p:txBody>
      </p:sp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Some sources of Energy</a:t>
            </a:r>
            <a:endParaRPr/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/>
              <a:t>Hydro Reservoirs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Chemical Bonds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Nuclear Transformations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Solar </a:t>
            </a:r>
            <a:r>
              <a:rPr lang="en-US"/>
              <a:t>P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ower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9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/>
          </a:p>
        </p:txBody>
      </p:sp>
      <p:pic>
        <p:nvPicPr>
          <p:cNvPr id="141" name="Google Shape;14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875" y="251225"/>
            <a:ext cx="809625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/>
          <p:nvPr/>
        </p:nvSpPr>
        <p:spPr>
          <a:xfrm>
            <a:off x="482600" y="6107000"/>
            <a:ext cx="80007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4"/>
              </a:rPr>
              <a:t>"File:Primary energy consumption by source, OWID.svg"</a:t>
            </a:r>
            <a:r>
              <a:rPr lang="en-US" sz="1600">
                <a:solidFill>
                  <a:schemeClr val="dk1"/>
                </a:solidFill>
              </a:rPr>
              <a:t> by Our World In Data is licensed under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CC BY 3.0</a:t>
            </a:r>
            <a:r>
              <a:rPr lang="en-US" sz="1600" u="sng">
                <a:solidFill>
                  <a:schemeClr val="hlink"/>
                </a:solidFill>
              </a:rPr>
              <a:t> </a:t>
            </a:r>
            <a:endParaRPr sz="1900"/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pic>
        <p:nvPicPr>
          <p:cNvPr id="151" name="Google Shape;15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" y="259975"/>
            <a:ext cx="7619999" cy="5378828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0"/>
          <p:cNvSpPr txBox="1"/>
          <p:nvPr/>
        </p:nvSpPr>
        <p:spPr>
          <a:xfrm>
            <a:off x="854450" y="6146525"/>
            <a:ext cx="73719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4"/>
              </a:rPr>
              <a:t>"File:Energy consumption by source, OWID.svg"</a:t>
            </a:r>
            <a:r>
              <a:rPr lang="en-US" sz="1600">
                <a:solidFill>
                  <a:schemeClr val="dk1"/>
                </a:solidFill>
              </a:rPr>
              <a:t> by Our World In Data is licensed under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CC BY 3.0</a:t>
            </a:r>
            <a:r>
              <a:rPr lang="en-US" sz="1600" u="sng">
                <a:solidFill>
                  <a:schemeClr val="hlink"/>
                </a:solidFill>
              </a:rPr>
              <a:t> </a:t>
            </a:r>
            <a:endParaRPr sz="19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pic>
        <p:nvPicPr>
          <p:cNvPr id="161" name="Google Shape;16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305801" cy="5862929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1"/>
          <p:cNvSpPr txBox="1"/>
          <p:nvPr/>
        </p:nvSpPr>
        <p:spPr>
          <a:xfrm>
            <a:off x="276700" y="6245225"/>
            <a:ext cx="83058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4"/>
              </a:rPr>
              <a:t>"File:Global energy consumption by source (substitution method), OWID.svg"</a:t>
            </a:r>
            <a:r>
              <a:rPr lang="en-US" sz="1600">
                <a:solidFill>
                  <a:schemeClr val="dk1"/>
                </a:solidFill>
              </a:rPr>
              <a:t> by Our World In Data is licensed under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CC BY 3.0</a:t>
            </a:r>
            <a:r>
              <a:rPr lang="en-US" sz="1600" u="sng">
                <a:solidFill>
                  <a:schemeClr val="hlink"/>
                </a:solidFill>
              </a:rPr>
              <a:t> </a:t>
            </a:r>
            <a:endParaRPr sz="19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967</Words>
  <Application>Microsoft Macintosh PowerPoint</Application>
  <PresentationFormat>On-screen Show (4:3)</PresentationFormat>
  <Paragraphs>200</Paragraphs>
  <Slides>42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Times New Roman</vt:lpstr>
      <vt:lpstr>Arial</vt:lpstr>
      <vt:lpstr>Default Design</vt:lpstr>
      <vt:lpstr>PowerPoint Presentation</vt:lpstr>
      <vt:lpstr>PowerPoint Presentation</vt:lpstr>
      <vt:lpstr>Energy</vt:lpstr>
      <vt:lpstr>PowerPoint Presentation</vt:lpstr>
      <vt:lpstr>PowerPoint Presentation</vt:lpstr>
      <vt:lpstr>Some sources of Energy</vt:lpstr>
      <vt:lpstr>PowerPoint Presentation</vt:lpstr>
      <vt:lpstr>PowerPoint Presentation</vt:lpstr>
      <vt:lpstr>PowerPoint Presentation</vt:lpstr>
      <vt:lpstr>PowerPoint Presentation</vt:lpstr>
      <vt:lpstr>Chemical Bond Energy</vt:lpstr>
      <vt:lpstr>PowerPoint Presentation</vt:lpstr>
      <vt:lpstr>PowerPoint Presentation</vt:lpstr>
      <vt:lpstr>Ex: combustion of hydrogen</vt:lpstr>
      <vt:lpstr>PowerPoint Presentation</vt:lpstr>
      <vt:lpstr>PowerPoint Presentation</vt:lpstr>
      <vt:lpstr>PowerPoint Presentation</vt:lpstr>
      <vt:lpstr>PowerPoint Presentation</vt:lpstr>
      <vt:lpstr>What is the approximate energy change associated with the combustion of methane (CH4)?</vt:lpstr>
      <vt:lpstr>PowerPoint Presentation</vt:lpstr>
      <vt:lpstr>Coal</vt:lpstr>
      <vt:lpstr>Coal</vt:lpstr>
      <vt:lpstr>Coal</vt:lpstr>
      <vt:lpstr>http://www.worldometers.info/</vt:lpstr>
      <vt:lpstr>Petroleum</vt:lpstr>
      <vt:lpstr>Petroleum</vt:lpstr>
      <vt:lpstr>PowerPoint Presentation</vt:lpstr>
      <vt:lpstr>Petroleum</vt:lpstr>
      <vt:lpstr>Petroleum</vt:lpstr>
      <vt:lpstr>Petroleum</vt:lpstr>
      <vt:lpstr>Oil reserves by country</vt:lpstr>
      <vt:lpstr>Tetraethyl lead</vt:lpstr>
      <vt:lpstr>PowerPoint Presentation</vt:lpstr>
      <vt:lpstr>Natural Gas</vt:lpstr>
      <vt:lpstr>Biomass</vt:lpstr>
      <vt:lpstr>Ethanol</vt:lpstr>
      <vt:lpstr>Alternative Combustibles</vt:lpstr>
      <vt:lpstr>Biogas</vt:lpstr>
      <vt:lpstr>Garbage</vt:lpstr>
      <vt:lpstr>Fossil Fuels, Biofuels - Photosynthesis</vt:lpstr>
      <vt:lpstr>Fossil Fuels Conservation, Alternatives…</vt:lpstr>
      <vt:lpstr>Fossil Fuels Conservation, Alternatives…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1</cp:revision>
  <dcterms:modified xsi:type="dcterms:W3CDTF">2020-09-19T16:20:49Z</dcterms:modified>
</cp:coreProperties>
</file>