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notesMaster" Target="notesMasters/notesMaster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9316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160" name="Google Shape;16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1" name="Google Shape;161;p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648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/>
          </a:p>
        </p:txBody>
      </p:sp>
      <p:sp>
        <p:nvSpPr>
          <p:cNvPr id="233" name="Google Shape;23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4" name="Google Shape;234;p1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577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400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5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/>
          </a:p>
        </p:txBody>
      </p:sp>
      <p:sp>
        <p:nvSpPr>
          <p:cNvPr id="252" name="Google Shape;2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3" name="Google Shape;253;p1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2485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260" name="Google Shape;26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1" name="Google Shape;261;p1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169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fb84c2d6e_1_2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68" name="Google Shape;268;g6fb84c2d6e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g6fb84c2d6e_1_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9737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1874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9248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7393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901382d4d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901382d4d0_0_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g901382d4d0_0_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676718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4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308" name="Google Shape;30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9" name="Google Shape;309;p2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7998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917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8fb37c6373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8fb37c6373_0_3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g8fb37c6373_0_36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2274422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8fb37c6373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8fb37c6373_0_4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g8fb37c6373_0_4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8937137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fb84c2d6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fb84c2d6e_0_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g6fb84c2d6e_0_0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1464699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8fb37c6373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8fb37c6373_0_2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g8fb37c6373_0_2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97572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901382d4d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901382d4d0_0_1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g901382d4d0_0_14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1865132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8534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8fb37c6373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8fb37c6373_0_7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g8fb37c6373_0_71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7638861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8fb37c6373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8fb37c6373_0_8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g8fb37c6373_0_80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7694867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8fb37c6373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8fb37c6373_0_8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g8fb37c6373_0_88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100955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3427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/>
          </a:p>
        </p:txBody>
      </p:sp>
      <p:sp>
        <p:nvSpPr>
          <p:cNvPr id="177" name="Google Shape;1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8" name="Google Shape;178;p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28912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901382d4d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901382d4d0_1_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g901382d4d0_1_0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6389601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901382d4d0_1_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g901382d4d0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44009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3505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5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33</a:t>
            </a:fld>
            <a:endParaRPr/>
          </a:p>
        </p:txBody>
      </p:sp>
      <p:sp>
        <p:nvSpPr>
          <p:cNvPr id="424" name="Google Shape;42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5" name="Google Shape;425;p3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20646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8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sp>
        <p:nvSpPr>
          <p:cNvPr id="432" name="Google Shape;432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37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3" name="Google Shape;433;p38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837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9058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7677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7161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4253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901382d4d0_0_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901382d4d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6814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444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225" name="Google Shape;22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6" name="Google Shape;226;p1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5794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flickr.com/photos/127744844@N06/16736070345" TargetMode="External"/><Relationship Id="rId5" Type="http://schemas.openxmlformats.org/officeDocument/2006/relationships/hyperlink" Target="https://www.flickr.com/photos/127744844@N06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www.flickr.com/photos/44705967@N00/4692560419" TargetMode="External"/><Relationship Id="rId5" Type="http://schemas.openxmlformats.org/officeDocument/2006/relationships/hyperlink" Target="https://www.flickr.com/photos/44705967@N00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www.flickr.com/photos/20410350@N06/5568225890" TargetMode="External"/><Relationship Id="rId5" Type="http://schemas.openxmlformats.org/officeDocument/2006/relationships/hyperlink" Target="https://www.flickr.com/photos/20410350@N06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69383258@N08/7845752326" TargetMode="External"/><Relationship Id="rId4" Type="http://schemas.openxmlformats.org/officeDocument/2006/relationships/hyperlink" Target="https://www.flickr.com/photos/69383258@N08" TargetMode="External"/><Relationship Id="rId5" Type="http://schemas.openxmlformats.org/officeDocument/2006/relationships/hyperlink" Target="https://creativecommons.org/licenses/by/2.0/?ref=ccsearch&amp;atype=rich" TargetMode="External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95492523@N00/83307106" TargetMode="External"/><Relationship Id="rId4" Type="http://schemas.openxmlformats.org/officeDocument/2006/relationships/hyperlink" Target="https://www.flickr.com/photos/95492523@N00" TargetMode="External"/><Relationship Id="rId5" Type="http://schemas.openxmlformats.org/officeDocument/2006/relationships/hyperlink" Target="https://creativecommons.org/licenses/by-nc-nd/2.0/?ref=ccsearch&amp;atype=rich" TargetMode="External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81043308@N00/4564963021" TargetMode="External"/><Relationship Id="rId4" Type="http://schemas.openxmlformats.org/officeDocument/2006/relationships/hyperlink" Target="https://www.flickr.com/photos/81043308@N00" TargetMode="External"/><Relationship Id="rId5" Type="http://schemas.openxmlformats.org/officeDocument/2006/relationships/hyperlink" Target="https://creativecommons.org/licenses/by-sa/2.0/?ref=ccsearch&amp;atype=rich" TargetMode="External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://www.scientificamerican.com/article.cfm?id=nuclear-waste-lethal-trash-or-renewable-energy-sourc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en.wikipedia.org/wiki/Uraniu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164" name="Google Shape;164;p25"/>
          <p:cNvSpPr txBox="1"/>
          <p:nvPr/>
        </p:nvSpPr>
        <p:spPr>
          <a:xfrm>
            <a:off x="1298925" y="345025"/>
            <a:ext cx="6546000" cy="641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 Energy</a:t>
            </a:r>
            <a:endParaRPr sz="3600"/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8913" y="1138825"/>
            <a:ext cx="6546169" cy="510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 txBox="1"/>
          <p:nvPr/>
        </p:nvSpPr>
        <p:spPr>
          <a:xfrm>
            <a:off x="1298925" y="6397625"/>
            <a:ext cx="65463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"Cooling towers"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US Department of State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/>
          </a:p>
        </p:txBody>
      </p:sp>
      <p:sp>
        <p:nvSpPr>
          <p:cNvPr id="237" name="Google Shape;237;p34"/>
          <p:cNvSpPr txBox="1"/>
          <p:nvPr/>
        </p:nvSpPr>
        <p:spPr>
          <a:xfrm>
            <a:off x="8442325" y="6365875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38" name="Google Shape;238;p34"/>
          <p:cNvSpPr txBox="1"/>
          <p:nvPr/>
        </p:nvSpPr>
        <p:spPr>
          <a:xfrm>
            <a:off x="1752600" y="1066800"/>
            <a:ext cx="5791200" cy="15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34"/>
          <p:cNvSpPr txBox="1"/>
          <p:nvPr/>
        </p:nvSpPr>
        <p:spPr>
          <a:xfrm>
            <a:off x="7010400" y="76200"/>
            <a:ext cx="2057400" cy="435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endParaRPr/>
          </a:p>
        </p:txBody>
      </p:sp>
      <p:sp>
        <p:nvSpPr>
          <p:cNvPr id="240" name="Google Shape;240;p34"/>
          <p:cNvSpPr txBox="1"/>
          <p:nvPr/>
        </p:nvSpPr>
        <p:spPr>
          <a:xfrm>
            <a:off x="3387150" y="385800"/>
            <a:ext cx="2522100" cy="528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 Reactor</a:t>
            </a:r>
            <a:endParaRPr/>
          </a:p>
        </p:txBody>
      </p:sp>
      <p:pic>
        <p:nvPicPr>
          <p:cNvPr id="241" name="Google Shape;24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71600"/>
            <a:ext cx="8855076" cy="4064353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4"/>
          <p:cNvSpPr txBox="1"/>
          <p:nvPr/>
        </p:nvSpPr>
        <p:spPr>
          <a:xfrm>
            <a:off x="505350" y="5977975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/>
          </a:p>
        </p:txBody>
      </p:sp>
      <p:sp>
        <p:nvSpPr>
          <p:cNvPr id="248" name="Google Shape;248;p35"/>
          <p:cNvSpPr txBox="1">
            <a:spLocks noGrp="1"/>
          </p:cNvSpPr>
          <p:nvPr>
            <p:ph type="body" idx="1"/>
          </p:nvPr>
        </p:nvSpPr>
        <p:spPr>
          <a:xfrm>
            <a:off x="685800" y="685800"/>
            <a:ext cx="3810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 </a:t>
            </a:r>
            <a:r>
              <a:rPr lang="en-US" sz="3200" b="1" i="1"/>
              <a:t>3-400 tons coal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US" i="1" u="sng"/>
              <a:t>emitting:</a:t>
            </a:r>
            <a:endParaRPr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SzPts val="2400"/>
              <a:buChar char="–"/>
            </a:pPr>
            <a:r>
              <a:rPr lang="en-US"/>
              <a:t>1400 tons CO</a:t>
            </a:r>
            <a:r>
              <a:rPr lang="en-US" sz="1200"/>
              <a:t>2</a:t>
            </a:r>
            <a:endParaRPr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SzPts val="2400"/>
              <a:buChar char="–"/>
            </a:pPr>
            <a:r>
              <a:rPr lang="en-US"/>
              <a:t>12 tons SO</a:t>
            </a:r>
            <a:r>
              <a:rPr lang="en-US" sz="1400"/>
              <a:t>x</a:t>
            </a:r>
            <a:endParaRPr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SzPts val="2400"/>
              <a:buChar char="–"/>
            </a:pPr>
            <a:r>
              <a:rPr lang="en-US"/>
              <a:t>4 tons NO</a:t>
            </a:r>
            <a:r>
              <a:rPr lang="en-US" sz="1400"/>
              <a:t>x</a:t>
            </a:r>
            <a:endParaRPr sz="280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/>
              <a:t>Expensive and becoming more so</a:t>
            </a:r>
            <a:r>
              <a:rPr lang="en-US" sz="36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49" name="Google Shape;249;p35"/>
          <p:cNvSpPr txBox="1">
            <a:spLocks noGrp="1"/>
          </p:cNvSpPr>
          <p:nvPr>
            <p:ph type="body" idx="1"/>
          </p:nvPr>
        </p:nvSpPr>
        <p:spPr>
          <a:xfrm>
            <a:off x="4648200" y="685800"/>
            <a:ext cx="3810000" cy="5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en-US" sz="3200" b="1" i="1"/>
              <a:t>one CANDU bundle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 no C, S or N oxides emitted into air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Postulated to potentially be a very cheap source of energy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/>
          </a:p>
        </p:txBody>
      </p:sp>
      <p:sp>
        <p:nvSpPr>
          <p:cNvPr id="256" name="Google Shape;256;p36"/>
          <p:cNvSpPr txBox="1">
            <a:spLocks noGrp="1"/>
          </p:cNvSpPr>
          <p:nvPr>
            <p:ph type="ctrTitle"/>
          </p:nvPr>
        </p:nvSpPr>
        <p:spPr>
          <a:xfrm>
            <a:off x="629350" y="3175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800"/>
              <a:t>Nuclear power considerations</a:t>
            </a:r>
            <a:endParaRPr sz="4800"/>
          </a:p>
        </p:txBody>
      </p:sp>
      <p:sp>
        <p:nvSpPr>
          <p:cNvPr id="257" name="Google Shape;257;p3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264" name="Google Shape;264;p37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Could a nuclear power plant undergo a  nuclear explosion?</a:t>
            </a:r>
            <a:endParaRPr/>
          </a:p>
        </p:txBody>
      </p:sp>
      <p:sp>
        <p:nvSpPr>
          <p:cNvPr id="265" name="Google Shape;265;p3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8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72" name="Google Shape;272;p38"/>
          <p:cNvSpPr txBox="1">
            <a:spLocks noGrp="1"/>
          </p:cNvSpPr>
          <p:nvPr>
            <p:ph type="ctrTitle"/>
          </p:nvPr>
        </p:nvSpPr>
        <p:spPr>
          <a:xfrm>
            <a:off x="760250" y="36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Could a nuclear power plant undergo a  nuclear explosion?</a:t>
            </a:r>
            <a:endParaRPr/>
          </a:p>
        </p:txBody>
      </p:sp>
      <p:sp>
        <p:nvSpPr>
          <p:cNvPr id="273" name="Google Shape;273;p38"/>
          <p:cNvSpPr txBox="1">
            <a:spLocks noGrp="1"/>
          </p:cNvSpPr>
          <p:nvPr>
            <p:ph type="subTitle" idx="1"/>
          </p:nvPr>
        </p:nvSpPr>
        <p:spPr>
          <a:xfrm>
            <a:off x="904350" y="2228550"/>
            <a:ext cx="7193100" cy="41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/>
              <a:t>Power plant (controlled fission)</a:t>
            </a:r>
            <a:endParaRPr/>
          </a:p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= 0.7- 5 % U-235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Nuclear explosion (critical mass)</a:t>
            </a:r>
            <a:endParaRPr/>
          </a:p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= 90 % U-235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/>
          </a:p>
        </p:txBody>
      </p:sp>
      <p:sp>
        <p:nvSpPr>
          <p:cNvPr id="279" name="Google Shape;279;p39"/>
          <p:cNvSpPr txBox="1"/>
          <p:nvPr/>
        </p:nvSpPr>
        <p:spPr>
          <a:xfrm>
            <a:off x="8442325" y="63658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pic>
        <p:nvPicPr>
          <p:cNvPr id="280" name="Google Shape;28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9800"/>
            <a:ext cx="9144001" cy="50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9"/>
          <p:cNvSpPr txBox="1"/>
          <p:nvPr/>
        </p:nvSpPr>
        <p:spPr>
          <a:xfrm>
            <a:off x="409325" y="6111525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600">
                <a:solidFill>
                  <a:schemeClr val="dk1"/>
                </a:solidFill>
              </a:rPr>
              <a:t> by Devin R. Latimer is licensed under a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/>
          </a:p>
        </p:txBody>
      </p:sp>
      <p:sp>
        <p:nvSpPr>
          <p:cNvPr id="287" name="Google Shape;287;p40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Could nuclear power plant fuel be used to make weapons?</a:t>
            </a:r>
            <a:endParaRPr/>
          </a:p>
        </p:txBody>
      </p:sp>
      <p:sp>
        <p:nvSpPr>
          <p:cNvPr id="288" name="Google Shape;288;p4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/>
          </a:p>
        </p:txBody>
      </p:sp>
      <p:sp>
        <p:nvSpPr>
          <p:cNvPr id="294" name="Google Shape;294;p41"/>
          <p:cNvSpPr txBox="1"/>
          <p:nvPr/>
        </p:nvSpPr>
        <p:spPr>
          <a:xfrm>
            <a:off x="8061325" y="62896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95" name="Google Shape;295;p41"/>
          <p:cNvSpPr txBox="1"/>
          <p:nvPr/>
        </p:nvSpPr>
        <p:spPr>
          <a:xfrm>
            <a:off x="98825" y="5401625"/>
            <a:ext cx="76533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isotopes U-235 and U-238 behave essentially the same in all chemical reactions, so the separation/purification of eit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her of 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isotopes is </a:t>
            </a:r>
            <a:r>
              <a:rPr lang="en-US" sz="2400" b="0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extremely 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difficult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/>
          </a:p>
        </p:txBody>
      </p:sp>
      <p:pic>
        <p:nvPicPr>
          <p:cNvPr id="296" name="Google Shape;29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250" y="118575"/>
            <a:ext cx="6400800" cy="4890211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1"/>
          <p:cNvSpPr txBox="1"/>
          <p:nvPr/>
        </p:nvSpPr>
        <p:spPr>
          <a:xfrm>
            <a:off x="7114925" y="3382600"/>
            <a:ext cx="17637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"Nuclear explosion"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Fotos CGQ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304" name="Google Shape;304;p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Accidents/Waste</a:t>
            </a:r>
            <a:endParaRPr/>
          </a:p>
        </p:txBody>
      </p:sp>
      <p:sp>
        <p:nvSpPr>
          <p:cNvPr id="305" name="Google Shape;305;p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Large amounts of radioactivity can be very dangerous.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312" name="Google Shape;312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Radioactivity</a:t>
            </a:r>
            <a:endParaRPr/>
          </a:p>
        </p:txBody>
      </p:sp>
      <p:sp>
        <p:nvSpPr>
          <p:cNvPr id="313" name="Google Shape;313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spontaneous emission of radiation by certain elements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sp>
        <p:nvSpPr>
          <p:cNvPr id="172" name="Google Shape;172;p26"/>
          <p:cNvSpPr txBox="1"/>
          <p:nvPr/>
        </p:nvSpPr>
        <p:spPr>
          <a:xfrm>
            <a:off x="750000" y="87400"/>
            <a:ext cx="7467600" cy="954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Approximately</a:t>
            </a: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15% of the world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’s </a:t>
            </a: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electricity is generated by nuclear power plant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endParaRPr/>
          </a:p>
        </p:txBody>
      </p:sp>
      <p:sp>
        <p:nvSpPr>
          <p:cNvPr id="173" name="Google Shape;173;p26"/>
          <p:cNvSpPr txBox="1"/>
          <p:nvPr/>
        </p:nvSpPr>
        <p:spPr>
          <a:xfrm>
            <a:off x="8442325" y="63658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pic>
        <p:nvPicPr>
          <p:cNvPr id="174" name="Google Shape;17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625" y="1269175"/>
            <a:ext cx="6255651" cy="52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4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20" name="Google Shape;320;p44"/>
          <p:cNvSpPr txBox="1"/>
          <p:nvPr/>
        </p:nvSpPr>
        <p:spPr>
          <a:xfrm>
            <a:off x="505350" y="6029700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21" name="Google Shape;321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7813" y="152400"/>
            <a:ext cx="8608366" cy="572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5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28" name="Google Shape;328;p45"/>
          <p:cNvSpPr txBox="1"/>
          <p:nvPr/>
        </p:nvSpPr>
        <p:spPr>
          <a:xfrm>
            <a:off x="505350" y="5857325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29" name="Google Shape;329;p45"/>
          <p:cNvSpPr txBox="1"/>
          <p:nvPr/>
        </p:nvSpPr>
        <p:spPr>
          <a:xfrm>
            <a:off x="505350" y="0"/>
            <a:ext cx="7811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pic>
        <p:nvPicPr>
          <p:cNvPr id="330" name="Google Shape;330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798600"/>
            <a:ext cx="8839201" cy="3562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6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pic>
        <p:nvPicPr>
          <p:cNvPr id="337" name="Google Shape;33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1700"/>
            <a:ext cx="8839201" cy="581799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46"/>
          <p:cNvSpPr txBox="1"/>
          <p:nvPr/>
        </p:nvSpPr>
        <p:spPr>
          <a:xfrm>
            <a:off x="505350" y="6029700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7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45" name="Google Shape;345;p47"/>
          <p:cNvSpPr txBox="1"/>
          <p:nvPr/>
        </p:nvSpPr>
        <p:spPr>
          <a:xfrm>
            <a:off x="505350" y="6289325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46" name="Google Shape;346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860100"/>
            <a:ext cx="8839201" cy="5385113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7"/>
          <p:cNvSpPr txBox="1"/>
          <p:nvPr/>
        </p:nvSpPr>
        <p:spPr>
          <a:xfrm>
            <a:off x="505350" y="0"/>
            <a:ext cx="7811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chemeClr val="dk1"/>
                </a:solidFill>
              </a:rPr>
              <a:t>Half</a:t>
            </a:r>
            <a:r>
              <a:rPr lang="en-US" sz="1700">
                <a:solidFill>
                  <a:schemeClr val="dk1"/>
                </a:solidFill>
              </a:rPr>
              <a:t>-</a:t>
            </a:r>
            <a:r>
              <a:rPr lang="en-US" sz="1700" b="1">
                <a:solidFill>
                  <a:schemeClr val="dk1"/>
                </a:solidFill>
              </a:rPr>
              <a:t>life</a:t>
            </a:r>
            <a:r>
              <a:rPr lang="en-US" sz="1700">
                <a:solidFill>
                  <a:schemeClr val="dk1"/>
                </a:solidFill>
              </a:rPr>
              <a:t> (t</a:t>
            </a:r>
            <a:r>
              <a:rPr lang="en-US" sz="1700" baseline="-25000">
                <a:solidFill>
                  <a:schemeClr val="dk1"/>
                </a:solidFill>
              </a:rPr>
              <a:t>1⁄2</a:t>
            </a:r>
            <a:r>
              <a:rPr lang="en-US" sz="1700">
                <a:solidFill>
                  <a:schemeClr val="dk1"/>
                </a:solidFill>
              </a:rPr>
              <a:t>): the time required for a quantity to reduce to </a:t>
            </a:r>
            <a:r>
              <a:rPr lang="en-US" sz="1700" b="1">
                <a:solidFill>
                  <a:schemeClr val="dk1"/>
                </a:solidFill>
              </a:rPr>
              <a:t>half</a:t>
            </a:r>
            <a:r>
              <a:rPr lang="en-US" sz="1700">
                <a:solidFill>
                  <a:schemeClr val="dk1"/>
                </a:solidFill>
              </a:rPr>
              <a:t> of its initial value.</a:t>
            </a:r>
            <a:endParaRPr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8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pic>
        <p:nvPicPr>
          <p:cNvPr id="354" name="Google Shape;35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1700"/>
            <a:ext cx="8839201" cy="581799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48"/>
          <p:cNvSpPr txBox="1"/>
          <p:nvPr/>
        </p:nvSpPr>
        <p:spPr>
          <a:xfrm>
            <a:off x="505350" y="6029700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/>
          </a:p>
        </p:txBody>
      </p:sp>
      <p:sp>
        <p:nvSpPr>
          <p:cNvPr id="361" name="Google Shape;361;p49"/>
          <p:cNvSpPr txBox="1">
            <a:spLocks noGrp="1"/>
          </p:cNvSpPr>
          <p:nvPr>
            <p:ph type="ctrTitle"/>
          </p:nvPr>
        </p:nvSpPr>
        <p:spPr>
          <a:xfrm>
            <a:off x="629300" y="45672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800"/>
              <a:t>Accidents</a:t>
            </a:r>
            <a:endParaRPr sz="4800"/>
          </a:p>
        </p:txBody>
      </p:sp>
      <p:sp>
        <p:nvSpPr>
          <p:cNvPr id="362" name="Google Shape;362;p49"/>
          <p:cNvSpPr txBox="1">
            <a:spLocks noGrp="1"/>
          </p:cNvSpPr>
          <p:nvPr>
            <p:ph type="subTitle" idx="1"/>
          </p:nvPr>
        </p:nvSpPr>
        <p:spPr>
          <a:xfrm>
            <a:off x="0" y="1752125"/>
            <a:ext cx="5267400" cy="4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en-US" sz="3600" i="1"/>
              <a:t>Chernobyl</a:t>
            </a:r>
            <a:endParaRPr sz="3600" i="1"/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en-US" sz="3600" i="1"/>
              <a:t>design flaw, graphite moderator, fire/explosion</a:t>
            </a:r>
            <a:endParaRPr sz="3600" i="1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i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i="1"/>
              <a:t>- </a:t>
            </a:r>
            <a:r>
              <a:rPr lang="en-US" sz="36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Fukushima</a:t>
            </a:r>
            <a:endParaRPr sz="3600" b="0" i="1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i="1"/>
              <a:t>	- earthquake/tsunami</a:t>
            </a:r>
            <a:endParaRPr sz="3600" i="1"/>
          </a:p>
          <a:p>
            <a:pPr marL="0" lvl="0" indent="0" algn="ctr" rtl="0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3" name="Google Shape;36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8875" y="1752125"/>
            <a:ext cx="3726998" cy="4969349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49"/>
          <p:cNvSpPr txBox="1"/>
          <p:nvPr/>
        </p:nvSpPr>
        <p:spPr>
          <a:xfrm>
            <a:off x="735875" y="5923175"/>
            <a:ext cx="4347900" cy="7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u="sng">
                <a:solidFill>
                  <a:schemeClr val="hlink"/>
                </a:solidFill>
                <a:hlinkClick r:id="rId4"/>
              </a:rPr>
              <a:t>"Wreckage of the Reactor"</a:t>
            </a:r>
            <a:r>
              <a:rPr lang="en-US" sz="1700">
                <a:solidFill>
                  <a:schemeClr val="dk1"/>
                </a:solidFill>
              </a:rPr>
              <a:t> by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hlink"/>
                </a:solidFill>
                <a:hlinkClick r:id="rId5"/>
              </a:rPr>
              <a:t>Avius Quovis</a:t>
            </a:r>
            <a:r>
              <a:rPr lang="en-US" sz="1700">
                <a:solidFill>
                  <a:schemeClr val="dk1"/>
                </a:solidFill>
              </a:rPr>
              <a:t> is licensed under</a:t>
            </a:r>
            <a:r>
              <a:rPr lang="en-US" sz="17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7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700" u="sng">
                <a:solidFill>
                  <a:schemeClr val="hlink"/>
                </a:solidFill>
              </a:rPr>
              <a:t> </a:t>
            </a:r>
            <a:endParaRPr sz="2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0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371" name="Google Shape;371;p50"/>
          <p:cNvSpPr txBox="1"/>
          <p:nvPr/>
        </p:nvSpPr>
        <p:spPr>
          <a:xfrm>
            <a:off x="1933950" y="6289325"/>
            <a:ext cx="49542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"Low-Level Waste Disposal site"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NRCgov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72" name="Google Shape;372;p50"/>
          <p:cNvSpPr txBox="1"/>
          <p:nvPr/>
        </p:nvSpPr>
        <p:spPr>
          <a:xfrm>
            <a:off x="3036000" y="240775"/>
            <a:ext cx="3072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/>
              <a:t>Nuclear Waste</a:t>
            </a:r>
            <a:endParaRPr sz="3300"/>
          </a:p>
        </p:txBody>
      </p:sp>
      <p:pic>
        <p:nvPicPr>
          <p:cNvPr id="373" name="Google Shape;373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34300" y="1092300"/>
            <a:ext cx="6655600" cy="499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1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380" name="Google Shape;380;p51"/>
          <p:cNvSpPr txBox="1"/>
          <p:nvPr/>
        </p:nvSpPr>
        <p:spPr>
          <a:xfrm>
            <a:off x="1612125" y="6289325"/>
            <a:ext cx="55470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"Forsmark Horizontal silo"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Fred Dawson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CC BY-NC-ND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81" name="Google Shape;381;p51"/>
          <p:cNvSpPr txBox="1"/>
          <p:nvPr/>
        </p:nvSpPr>
        <p:spPr>
          <a:xfrm>
            <a:off x="1434250" y="177875"/>
            <a:ext cx="4934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/>
              <a:t>Long-term geologic repository</a:t>
            </a:r>
            <a:endParaRPr sz="2600"/>
          </a:p>
        </p:txBody>
      </p:sp>
      <p:pic>
        <p:nvPicPr>
          <p:cNvPr id="382" name="Google Shape;382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8031" y="888562"/>
            <a:ext cx="7210044" cy="529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2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389" name="Google Shape;389;p52"/>
          <p:cNvSpPr txBox="1"/>
          <p:nvPr/>
        </p:nvSpPr>
        <p:spPr>
          <a:xfrm>
            <a:off x="1106850" y="6289325"/>
            <a:ext cx="6930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"No nuclear waste from Muckaty to Melbourne"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John Englart (Takver)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CC BY-SA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sp>
        <p:nvSpPr>
          <p:cNvPr id="390" name="Google Shape;390;p52"/>
          <p:cNvSpPr txBox="1"/>
          <p:nvPr/>
        </p:nvSpPr>
        <p:spPr>
          <a:xfrm>
            <a:off x="505350" y="0"/>
            <a:ext cx="7811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pic>
        <p:nvPicPr>
          <p:cNvPr id="391" name="Google Shape;391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52400"/>
            <a:ext cx="8839201" cy="5887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/>
          </a:p>
        </p:txBody>
      </p:sp>
      <p:sp>
        <p:nvSpPr>
          <p:cNvPr id="397" name="Google Shape;397;p53"/>
          <p:cNvSpPr txBox="1"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Spent Nuclear Fuel: A Trash Heap Deadly for 250,000 Years or a Renewable Energy Source?</a:t>
            </a:r>
            <a:br>
              <a:rPr lang="en-US" sz="40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398" name="Google Shape;398;p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03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sng">
                <a:solidFill>
                  <a:schemeClr val="hlink"/>
                </a:solidFill>
                <a:hlinkClick r:id="rId3"/>
              </a:rPr>
              <a:t>http://www.scientificamerican.com/article.cfm?id=nuclear-waste-lethal-trash-or-renewable-energy-source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sng">
              <a:solidFill>
                <a:schemeClr val="hlink"/>
              </a:solidFill>
              <a:hlinkClick r:id="rId3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/>
          </a:p>
        </p:txBody>
      </p:sp>
      <p:sp>
        <p:nvSpPr>
          <p:cNvPr id="181" name="Google Shape;181;p27"/>
          <p:cNvSpPr txBox="1"/>
          <p:nvPr/>
        </p:nvSpPr>
        <p:spPr>
          <a:xfrm>
            <a:off x="629375" y="281750"/>
            <a:ext cx="7893300" cy="8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Nuclear fission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splitting of a large nucleus into smaller ones with the release of energy. </a:t>
            </a:r>
            <a:endParaRPr/>
          </a:p>
        </p:txBody>
      </p:sp>
      <p:pic>
        <p:nvPicPr>
          <p:cNvPr id="182" name="Google Shape;18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12550"/>
            <a:ext cx="8991601" cy="388597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7"/>
          <p:cNvSpPr txBox="1"/>
          <p:nvPr/>
        </p:nvSpPr>
        <p:spPr>
          <a:xfrm>
            <a:off x="152400" y="5877800"/>
            <a:ext cx="8839200" cy="5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4"/>
          <p:cNvSpPr txBox="1">
            <a:spLocks noGrp="1"/>
          </p:cNvSpPr>
          <p:nvPr>
            <p:ph type="sldNum" idx="4294967295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405" name="Google Shape;405;p54"/>
          <p:cNvSpPr txBox="1"/>
          <p:nvPr/>
        </p:nvSpPr>
        <p:spPr>
          <a:xfrm>
            <a:off x="505350" y="6289325"/>
            <a:ext cx="8133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406" name="Google Shape;406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860100"/>
            <a:ext cx="8839201" cy="5385113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4"/>
          <p:cNvSpPr txBox="1"/>
          <p:nvPr/>
        </p:nvSpPr>
        <p:spPr>
          <a:xfrm>
            <a:off x="505350" y="0"/>
            <a:ext cx="7811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chemeClr val="dk1"/>
                </a:solidFill>
              </a:rPr>
              <a:t>Half</a:t>
            </a:r>
            <a:r>
              <a:rPr lang="en-US" sz="1700">
                <a:solidFill>
                  <a:schemeClr val="dk1"/>
                </a:solidFill>
              </a:rPr>
              <a:t>-</a:t>
            </a:r>
            <a:r>
              <a:rPr lang="en-US" sz="1700" b="1">
                <a:solidFill>
                  <a:schemeClr val="dk1"/>
                </a:solidFill>
              </a:rPr>
              <a:t>life</a:t>
            </a:r>
            <a:r>
              <a:rPr lang="en-US" sz="1700">
                <a:solidFill>
                  <a:schemeClr val="dk1"/>
                </a:solidFill>
              </a:rPr>
              <a:t> (t</a:t>
            </a:r>
            <a:r>
              <a:rPr lang="en-US" sz="1700" baseline="-25000">
                <a:solidFill>
                  <a:schemeClr val="dk1"/>
                </a:solidFill>
              </a:rPr>
              <a:t>1⁄2</a:t>
            </a:r>
            <a:r>
              <a:rPr lang="en-US" sz="1700">
                <a:solidFill>
                  <a:schemeClr val="dk1"/>
                </a:solidFill>
              </a:rPr>
              <a:t>): the time required for a quantity to reduce to </a:t>
            </a:r>
            <a:r>
              <a:rPr lang="en-US" sz="1700" b="1">
                <a:solidFill>
                  <a:schemeClr val="dk1"/>
                </a:solidFill>
              </a:rPr>
              <a:t>half</a:t>
            </a:r>
            <a:r>
              <a:rPr lang="en-US" sz="1700">
                <a:solidFill>
                  <a:schemeClr val="dk1"/>
                </a:solidFill>
              </a:rPr>
              <a:t> of its initial value.</a:t>
            </a:r>
            <a:endParaRPr sz="2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5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/>
          </a:p>
        </p:txBody>
      </p:sp>
      <p:sp>
        <p:nvSpPr>
          <p:cNvPr id="413" name="Google Shape;413;p55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sample of 10 Kg of Thorium-234 is allowed to radioactively decay for 96.4 days.  Approximately, how much Th-234 remains? </a:t>
            </a:r>
            <a:endParaRPr sz="40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[Th-234 t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1/2 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= 24.1 days]</a:t>
            </a:r>
            <a:b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414" name="Google Shape;414;p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 7.5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 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2.5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 1.25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 0.625 Kg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5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/>
          </a:p>
        </p:txBody>
      </p:sp>
      <p:sp>
        <p:nvSpPr>
          <p:cNvPr id="420" name="Google Shape;420;p56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sample of 10 Kg of Thorium-234 is allowed to radioactively decay for 96.4 days.  Approximately, how much Th-234 remains? </a:t>
            </a:r>
            <a:endParaRPr sz="40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[Th-234 t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1/2 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= 24.1 days]</a:t>
            </a:r>
            <a:b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421" name="Google Shape;421;p5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 7.5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 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2.5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 1.25 Kg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 0.625 Kg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33</a:t>
            </a:fld>
            <a:endParaRPr/>
          </a:p>
        </p:txBody>
      </p:sp>
      <p:sp>
        <p:nvSpPr>
          <p:cNvPr id="428" name="Google Shape;428;p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Carbon Dating</a:t>
            </a:r>
            <a:endParaRPr/>
          </a:p>
        </p:txBody>
      </p:sp>
      <p:sp>
        <p:nvSpPr>
          <p:cNvPr id="429" name="Google Shape;429;p5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sample of fossilized remains is found to contain 6% of the original (living organism) </a:t>
            </a:r>
            <a:r>
              <a:rPr lang="en-US" sz="3200" b="0" i="0" u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Approximately, how old are the remains?  [C-14 t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1/2 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5715 years]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5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sp>
        <p:nvSpPr>
          <p:cNvPr id="436" name="Google Shape;436;p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/>
          </a:p>
        </p:txBody>
      </p:sp>
      <p:sp>
        <p:nvSpPr>
          <p:cNvPr id="437" name="Google Shape;437;p58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2438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Fossil Fuels</a:t>
            </a:r>
            <a:endParaRPr/>
          </a:p>
        </p:txBody>
      </p:sp>
      <p:sp>
        <p:nvSpPr>
          <p:cNvPr id="438" name="Google Shape;438;p58"/>
          <p:cNvSpPr txBox="1">
            <a:spLocks noGrp="1"/>
          </p:cNvSpPr>
          <p:nvPr>
            <p:ph type="body" idx="1"/>
          </p:nvPr>
        </p:nvSpPr>
        <p:spPr>
          <a:xfrm>
            <a:off x="5562600" y="1524000"/>
            <a:ext cx="2819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Nuclear Fuels</a:t>
            </a:r>
            <a:endParaRPr/>
          </a:p>
        </p:txBody>
      </p:sp>
      <p:sp>
        <p:nvSpPr>
          <p:cNvPr id="439" name="Google Shape;439;p58"/>
          <p:cNvSpPr txBox="1"/>
          <p:nvPr/>
        </p:nvSpPr>
        <p:spPr>
          <a:xfrm>
            <a:off x="3200400" y="1524000"/>
            <a:ext cx="2438400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BioFuels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/>
          </a:p>
        </p:txBody>
      </p:sp>
      <p:sp>
        <p:nvSpPr>
          <p:cNvPr id="190" name="Google Shape;190;p28"/>
          <p:cNvSpPr txBox="1"/>
          <p:nvPr/>
        </p:nvSpPr>
        <p:spPr>
          <a:xfrm>
            <a:off x="243000" y="1417625"/>
            <a:ext cx="84438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Energy is released because the sum of the masses of these fragments is less than the original mass, and this missing mass (about 0.1 percent of the original mass of U-235) has been converted into energy according to Einstein's equation:      </a:t>
            </a: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E=mc</a:t>
            </a:r>
            <a:r>
              <a:rPr lang="en-US" sz="4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/>
          </a:p>
        </p:txBody>
      </p:sp>
      <p:sp>
        <p:nvSpPr>
          <p:cNvPr id="196" name="Google Shape;196;p29"/>
          <p:cNvSpPr txBox="1"/>
          <p:nvPr/>
        </p:nvSpPr>
        <p:spPr>
          <a:xfrm>
            <a:off x="8442325" y="63658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197" name="Google Shape;197;p29"/>
          <p:cNvSpPr txBox="1"/>
          <p:nvPr/>
        </p:nvSpPr>
        <p:spPr>
          <a:xfrm>
            <a:off x="228600" y="304800"/>
            <a:ext cx="1574400" cy="51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Chain Reaction</a:t>
            </a:r>
            <a:endParaRPr/>
          </a:p>
        </p:txBody>
      </p:sp>
      <p:pic>
        <p:nvPicPr>
          <p:cNvPr id="198" name="Google Shape;19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3000" y="87400"/>
            <a:ext cx="6639326" cy="605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9"/>
          <p:cNvSpPr txBox="1"/>
          <p:nvPr/>
        </p:nvSpPr>
        <p:spPr>
          <a:xfrm>
            <a:off x="851250" y="6289400"/>
            <a:ext cx="74415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>
                <a:solidFill>
                  <a:schemeClr val="dk1"/>
                </a:solidFill>
              </a:rPr>
              <a:t> by Devin R. Latimer is licensed under a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/>
          </a:p>
        </p:txBody>
      </p:sp>
      <p:sp>
        <p:nvSpPr>
          <p:cNvPr id="205" name="Google Shape;205;p30"/>
          <p:cNvSpPr txBox="1"/>
          <p:nvPr/>
        </p:nvSpPr>
        <p:spPr>
          <a:xfrm>
            <a:off x="8442325" y="6365875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06" name="Google Shape;206;p30"/>
          <p:cNvSpPr txBox="1"/>
          <p:nvPr/>
        </p:nvSpPr>
        <p:spPr>
          <a:xfrm>
            <a:off x="3064900" y="408875"/>
            <a:ext cx="2590800" cy="6510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4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 = mc</a:t>
            </a:r>
            <a:r>
              <a:rPr lang="en-US" sz="4000" b="0" i="0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800"/>
          </a:p>
        </p:txBody>
      </p:sp>
      <p:sp>
        <p:nvSpPr>
          <p:cNvPr id="207" name="Google Shape;207;p30"/>
          <p:cNvSpPr txBox="1"/>
          <p:nvPr/>
        </p:nvSpPr>
        <p:spPr>
          <a:xfrm>
            <a:off x="1396125" y="1698350"/>
            <a:ext cx="5410200" cy="24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</a:t>
            </a:r>
            <a:r>
              <a:rPr lang="en-US" sz="29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9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1.0 kg of U-235 </a:t>
            </a:r>
            <a:endParaRPr sz="1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/>
          </a:p>
        </p:txBody>
      </p:sp>
      <p:sp>
        <p:nvSpPr>
          <p:cNvPr id="213" name="Google Shape;213;p31"/>
          <p:cNvSpPr txBox="1"/>
          <p:nvPr/>
        </p:nvSpPr>
        <p:spPr>
          <a:xfrm>
            <a:off x="8442325" y="6365875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14" name="Google Shape;214;p31"/>
          <p:cNvSpPr txBox="1"/>
          <p:nvPr/>
        </p:nvSpPr>
        <p:spPr>
          <a:xfrm>
            <a:off x="3064900" y="408875"/>
            <a:ext cx="2590800" cy="6510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4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 = mc</a:t>
            </a:r>
            <a:r>
              <a:rPr lang="en-US" sz="4000" b="0" i="0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800"/>
          </a:p>
        </p:txBody>
      </p:sp>
      <p:sp>
        <p:nvSpPr>
          <p:cNvPr id="215" name="Google Shape;215;p31"/>
          <p:cNvSpPr txBox="1"/>
          <p:nvPr/>
        </p:nvSpPr>
        <p:spPr>
          <a:xfrm>
            <a:off x="1467550" y="1722150"/>
            <a:ext cx="6974700" cy="3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</a:t>
            </a:r>
            <a:r>
              <a:rPr lang="en-US" sz="29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9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1.0 kg of U-235</a:t>
            </a:r>
            <a:endParaRPr sz="29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9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9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0.1 % of the mass is converted to energy </a:t>
            </a:r>
            <a:r>
              <a:rPr lang="en-US" sz="29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/>
          </a:p>
        </p:txBody>
      </p:sp>
      <p:sp>
        <p:nvSpPr>
          <p:cNvPr id="221" name="Google Shape;221;p3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the amount of energy produced from the fission of 600 g of U-235?</a:t>
            </a:r>
            <a:endParaRPr/>
          </a:p>
        </p:txBody>
      </p:sp>
      <p:sp>
        <p:nvSpPr>
          <p:cNvPr id="222" name="Google Shape;222;p32"/>
          <p:cNvSpPr txBox="1">
            <a:spLocks noGrp="1"/>
          </p:cNvSpPr>
          <p:nvPr>
            <p:ph type="body" idx="1"/>
          </p:nvPr>
        </p:nvSpPr>
        <p:spPr>
          <a:xfrm>
            <a:off x="457200" y="1828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229" name="Google Shape;229;p33"/>
          <p:cNvSpPr txBox="1"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CANDU</a:t>
            </a:r>
            <a:b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40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CANada Deuterium </a:t>
            </a:r>
            <a:r>
              <a:rPr lang="en-US" sz="4000" b="1" i="0" u="sng">
                <a:solidFill>
                  <a:schemeClr val="hlink"/>
                </a:solidFill>
                <a:hlinkClick r:id="rId3"/>
              </a:rPr>
              <a:t>Uranium</a:t>
            </a:r>
            <a:r>
              <a:rPr lang="en-US" sz="40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 reactor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30" name="Google Shape;230;p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natural U ---&gt;  UO</a:t>
            </a: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ceramic pellets --&gt; rods ---&gt; bundles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837</Words>
  <Application>Microsoft Macintosh PowerPoint</Application>
  <PresentationFormat>On-screen Show (4:3)</PresentationFormat>
  <Paragraphs>157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Times New Roman</vt:lpstr>
      <vt:lpstr>Arial</vt:lpstr>
      <vt:lpstr>Default Design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amount of energy produced from the fission of 600 g of U-235?</vt:lpstr>
      <vt:lpstr>CANDU (CANada Deuterium Uranium) reactor </vt:lpstr>
      <vt:lpstr>PowerPoint Presentation</vt:lpstr>
      <vt:lpstr>PowerPoint Presentation</vt:lpstr>
      <vt:lpstr>Nuclear power considerations</vt:lpstr>
      <vt:lpstr>Could a nuclear power plant undergo a  nuclear explosion?</vt:lpstr>
      <vt:lpstr>Could a nuclear power plant undergo a  nuclear explosion?</vt:lpstr>
      <vt:lpstr>PowerPoint Presentation</vt:lpstr>
      <vt:lpstr>Could nuclear power plant fuel be used to make weapons?</vt:lpstr>
      <vt:lpstr>PowerPoint Presentation</vt:lpstr>
      <vt:lpstr>Accidents/Waste</vt:lpstr>
      <vt:lpstr>Radioactivity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Accidents</vt:lpstr>
      <vt:lpstr>PowerPoint Presentation</vt:lpstr>
      <vt:lpstr>PowerPoint Presentation</vt:lpstr>
      <vt:lpstr>PowerPoint Presentation</vt:lpstr>
      <vt:lpstr>Spent Nuclear Fuel: A Trash Heap Deadly for 250,000 Years or a Renewable Energy Source? </vt:lpstr>
      <vt:lpstr>PowerPoint Presentation</vt:lpstr>
      <vt:lpstr>A sample of 10 Kg of Thorium-234 is allowed to radioactively decay for 96.4 days.  Approximately, how much Th-234 remains?  [Th-234 t1/2 = 24.1 days] </vt:lpstr>
      <vt:lpstr>A sample of 10 Kg of Thorium-234 is allowed to radioactively decay for 96.4 days.  Approximately, how much Th-234 remains?  [Th-234 t1/2 = 24.1 days] </vt:lpstr>
      <vt:lpstr>Carbon Dating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2020-09-19T16:26:17Z</dcterms:modified>
</cp:coreProperties>
</file>