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08"/>
    <p:restoredTop sz="94643"/>
  </p:normalViewPr>
  <p:slideViewPr>
    <p:cSldViewPr snapToGrid="0"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15991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6262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1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240" name="Google Shape;24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1" name="Google Shape;241;p11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7498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06438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5216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8960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902b849eac_0_173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73" name="Google Shape;273;g902b849eac_0_1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4" name="Google Shape;274;g902b849eac_0_17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56397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4977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8fcc9ca99d_0_118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g8fcc9ca99d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74046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2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17070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9196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5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21" name="Google Shape;321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2" name="Google Shape;322;p2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153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2082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7400d14654_0_0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/>
          </a:p>
        </p:txBody>
      </p:sp>
      <p:sp>
        <p:nvSpPr>
          <p:cNvPr id="329" name="Google Shape;329;g7400d1465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0" name="Google Shape;330;g7400d14654_0_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25033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902b849eac_0_0:notes"/>
          <p:cNvSpPr txBox="1"/>
          <p:nvPr/>
        </p:nvSpPr>
        <p:spPr>
          <a:xfrm>
            <a:off x="3884612" y="8829675"/>
            <a:ext cx="29718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337" name="Google Shape;337;g902b849ea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8500"/>
            <a:ext cx="4643400" cy="3483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38" name="Google Shape;338;g902b849eac_0_0:notes"/>
          <p:cNvSpPr txBox="1">
            <a:spLocks noGrp="1"/>
          </p:cNvSpPr>
          <p:nvPr>
            <p:ph type="body" idx="1"/>
          </p:nvPr>
        </p:nvSpPr>
        <p:spPr>
          <a:xfrm>
            <a:off x="903287" y="4416425"/>
            <a:ext cx="5049900" cy="41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7669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:notes"/>
          <p:cNvSpPr txBox="1"/>
          <p:nvPr/>
        </p:nvSpPr>
        <p:spPr>
          <a:xfrm>
            <a:off x="3884612" y="8829675"/>
            <a:ext cx="2971800" cy="46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  <p:sp>
        <p:nvSpPr>
          <p:cNvPr id="176" name="Google Shape;17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7" name="Google Shape;177;p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3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02739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84805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73e904ed2e_0_4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73e904ed2e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3778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8fcc9ca99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8fcc9ca99d_0_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8fcc9ca99d_0_9:notes"/>
          <p:cNvSpPr txBox="1">
            <a:spLocks noGrp="1"/>
          </p:cNvSpPr>
          <p:nvPr>
            <p:ph type="sldNum" idx="12"/>
          </p:nvPr>
        </p:nvSpPr>
        <p:spPr>
          <a:xfrm>
            <a:off x="3884612" y="8829675"/>
            <a:ext cx="2971800" cy="465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sz="1400"/>
          </a:p>
        </p:txBody>
      </p:sp>
    </p:spTree>
    <p:extLst>
      <p:ext uri="{BB962C8B-B14F-4D97-AF65-F5344CB8AC3E}">
        <p14:creationId xmlns:p14="http://schemas.microsoft.com/office/powerpoint/2010/main" val="3714827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5583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0:notes"/>
          <p:cNvSpPr txBox="1">
            <a:spLocks noGrp="1"/>
          </p:cNvSpPr>
          <p:nvPr>
            <p:ph type="body" idx="1"/>
          </p:nvPr>
        </p:nvSpPr>
        <p:spPr>
          <a:xfrm>
            <a:off x="685800" y="4416425"/>
            <a:ext cx="5486400" cy="418306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2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306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30" name="Google Shape;130;p2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s://www.flickr.com/photos/88276719@N00/2444738573" TargetMode="External"/><Relationship Id="rId5" Type="http://schemas.openxmlformats.org/officeDocument/2006/relationships/hyperlink" Target="https://www.flickr.com/photos/88276719@N00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chemistry2e.pressbooks.com" TargetMode="External"/><Relationship Id="rId5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s://www.flickr.com/photos/125736816@N06/23935078760" TargetMode="External"/><Relationship Id="rId5" Type="http://schemas.openxmlformats.org/officeDocument/2006/relationships/hyperlink" Target="https://www.flickr.com/photos/125736816@N06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mistry2e.pressbooks.com" TargetMode="External"/><Relationship Id="rId4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hyperlink" Target="https://www.flickr.com/photos/29509924@N02/8742625849" TargetMode="External"/><Relationship Id="rId5" Type="http://schemas.openxmlformats.org/officeDocument/2006/relationships/hyperlink" Target="https://www.flickr.com/photos/29509924@N02" TargetMode="External"/><Relationship Id="rId6" Type="http://schemas.openxmlformats.org/officeDocument/2006/relationships/hyperlink" Target="https://creativecommons.org/licenses/by/2.0/?ref=ccsearch&amp;atype=rich" TargetMode="Externa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www.flickr.com/photos/27779597@N04/5170389892" TargetMode="External"/><Relationship Id="rId5" Type="http://schemas.openxmlformats.org/officeDocument/2006/relationships/hyperlink" Target="https://www.flickr.com/photos/27779597@N04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www.flickr.com/photos/62576964@N00/6259528230" TargetMode="External"/><Relationship Id="rId5" Type="http://schemas.openxmlformats.org/officeDocument/2006/relationships/hyperlink" Target="https://www.flickr.com/photos/62576964@N00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https://commons.wikimedia.org/w/index.php?curid=48975113" TargetMode="External"/><Relationship Id="rId5" Type="http://schemas.openxmlformats.org/officeDocument/2006/relationships/hyperlink" Target="https://commons.wikimedia.org/w/index.php?title=User:Sunson08&amp;action=edit&amp;redlink=1" TargetMode="External"/><Relationship Id="rId6" Type="http://schemas.openxmlformats.org/officeDocument/2006/relationships/hyperlink" Target="https://creativecommons.org/licenses/by-sa/4.0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s://www.flickr.com/photos/33841563@N02/27000073063" TargetMode="External"/><Relationship Id="rId5" Type="http://schemas.openxmlformats.org/officeDocument/2006/relationships/hyperlink" Target="https://www.flickr.com/photos/33841563@N02" TargetMode="External"/><Relationship Id="rId6" Type="http://schemas.openxmlformats.org/officeDocument/2006/relationships/hyperlink" Target="https://creativecommons.org/licenses/by-nc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s://commons.wikimedia.org/wiki/User:Tomi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www.flickr.com/photos/31679815@N04/3210295657" TargetMode="External"/><Relationship Id="rId5" Type="http://schemas.openxmlformats.org/officeDocument/2006/relationships/hyperlink" Target="https://www.flickr.com/photos/31679815@N04" TargetMode="External"/><Relationship Id="rId6" Type="http://schemas.openxmlformats.org/officeDocument/2006/relationships/hyperlink" Target="https://creativecommons.org/licenses/by-nc-nd/2.0/?ref=ccsearch&amp;atype=ri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s://www.flickr.com/photos/47784514@N03/4382073648" TargetMode="External"/><Relationship Id="rId5" Type="http://schemas.openxmlformats.org/officeDocument/2006/relationships/hyperlink" Target="https://www.flickr.com/photos/47784514@N03" TargetMode="External"/><Relationship Id="rId6" Type="http://schemas.openxmlformats.org/officeDocument/2006/relationships/hyperlink" Target="https://creativecommons.org/licenses/by-nc-sa/2.0/?ref=ccsearch&amp;atype=rich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ctrTitle"/>
          </p:nvPr>
        </p:nvSpPr>
        <p:spPr>
          <a:xfrm>
            <a:off x="685800" y="3491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/>
              <a:t>Renewable and </a:t>
            </a: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Alternative Energy Sources</a:t>
            </a:r>
            <a:endParaRPr/>
          </a:p>
        </p:txBody>
      </p:sp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588" y="1736162"/>
            <a:ext cx="6156825" cy="438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 txBox="1"/>
          <p:nvPr/>
        </p:nvSpPr>
        <p:spPr>
          <a:xfrm>
            <a:off x="1111375" y="6245225"/>
            <a:ext cx="69963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"Alternative Energy Galore"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roliathBrickworx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4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/>
          </a:p>
        </p:txBody>
      </p:sp>
      <p:sp>
        <p:nvSpPr>
          <p:cNvPr id="244" name="Google Shape;244;p34"/>
          <p:cNvSpPr txBox="1"/>
          <p:nvPr/>
        </p:nvSpPr>
        <p:spPr>
          <a:xfrm>
            <a:off x="685800" y="2362200"/>
            <a:ext cx="7848600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p34"/>
          <p:cNvSpPr txBox="1"/>
          <p:nvPr/>
        </p:nvSpPr>
        <p:spPr>
          <a:xfrm>
            <a:off x="457200" y="660525"/>
            <a:ext cx="7848600" cy="10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4400"/>
              <a:t>Nickel-Cadmium battery</a:t>
            </a:r>
            <a:r>
              <a:rPr lang="en-US" sz="4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4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40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3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34"/>
          <p:cNvSpPr txBox="1"/>
          <p:nvPr/>
        </p:nvSpPr>
        <p:spPr>
          <a:xfrm>
            <a:off x="457200" y="1343275"/>
            <a:ext cx="7443900" cy="31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68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US" sz="4000">
                <a:solidFill>
                  <a:schemeClr val="dk1"/>
                </a:solidFill>
              </a:rPr>
              <a:t>a redox reaction where the cadmium is oxidized and the nickel is reduced.</a:t>
            </a:r>
            <a:endParaRPr sz="4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/>
          </a:p>
        </p:txBody>
      </p:sp>
      <p:sp>
        <p:nvSpPr>
          <p:cNvPr id="252" name="Google Shape;252;p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Fuel Cell</a:t>
            </a:r>
            <a:endParaRPr/>
          </a:p>
        </p:txBody>
      </p:sp>
      <p:sp>
        <p:nvSpPr>
          <p:cNvPr id="253" name="Google Shape;253;p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lang="en-US" sz="36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chemical reaction corresponding to hydrogen combustion but the energy is released as electricity.</a:t>
            </a:r>
            <a:endParaRPr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/>
          </a:p>
        </p:txBody>
      </p:sp>
      <p:sp>
        <p:nvSpPr>
          <p:cNvPr id="259" name="Google Shape;259;p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Hydrogen</a:t>
            </a:r>
            <a:endParaRPr/>
          </a:p>
        </p:txBody>
      </p:sp>
      <p:sp>
        <p:nvSpPr>
          <p:cNvPr id="260" name="Google Shape;260;p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combustion: </a:t>
            </a:r>
            <a:endParaRPr/>
          </a:p>
          <a:p>
            <a:pPr marL="45720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</a:t>
            </a:r>
            <a:r>
              <a:rPr lang="en-US" sz="28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2(g)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+  ½ O</a:t>
            </a:r>
            <a:r>
              <a:rPr lang="en-US" sz="28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2(g)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H</a:t>
            </a:r>
            <a:r>
              <a:rPr lang="en-US" sz="28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2800" b="0" i="0" u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(l)</a:t>
            </a: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yields 143 kJ/g and water</a:t>
            </a: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/>
              <a:t>fuel cell redox reaction: has the same overall reaction as combustion</a:t>
            </a:r>
            <a:endParaRPr/>
          </a:p>
        </p:txBody>
      </p:sp>
      <p:sp>
        <p:nvSpPr>
          <p:cNvPr id="261" name="Google Shape;261;p36"/>
          <p:cNvSpPr/>
          <p:nvPr/>
        </p:nvSpPr>
        <p:spPr>
          <a:xfrm>
            <a:off x="3414908" y="2243667"/>
            <a:ext cx="677400" cy="338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/>
          </a:p>
        </p:txBody>
      </p:sp>
      <p:sp>
        <p:nvSpPr>
          <p:cNvPr id="267" name="Google Shape;267;p37"/>
          <p:cNvSpPr txBox="1"/>
          <p:nvPr/>
        </p:nvSpPr>
        <p:spPr>
          <a:xfrm>
            <a:off x="8610600" y="6327775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68" name="Google Shape;268;p37"/>
          <p:cNvSpPr txBox="1"/>
          <p:nvPr/>
        </p:nvSpPr>
        <p:spPr>
          <a:xfrm>
            <a:off x="762000" y="228600"/>
            <a:ext cx="8077200" cy="1187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A fuel cell produces electricity by converting the chemical energy of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the hydrogen</a:t>
            </a:r>
            <a:r>
              <a:rPr lang="en-US" sz="2400" b="0" i="0" u="none">
                <a:latin typeface="Times New Roman"/>
                <a:ea typeface="Times New Roman"/>
                <a:cs typeface="Times New Roman"/>
                <a:sym typeface="Times New Roman"/>
              </a:rPr>
              <a:t> directly into electricity without 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the combustion.</a:t>
            </a:r>
            <a:endParaRPr/>
          </a:p>
        </p:txBody>
      </p:sp>
      <p:pic>
        <p:nvPicPr>
          <p:cNvPr id="269" name="Google Shape;26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475" y="1470025"/>
            <a:ext cx="6210494" cy="4656287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7"/>
          <p:cNvSpPr txBox="1"/>
          <p:nvPr/>
        </p:nvSpPr>
        <p:spPr>
          <a:xfrm>
            <a:off x="279825" y="6245150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Chemistry and the Environment</a:t>
            </a:r>
            <a:r>
              <a:rPr lang="en-US" sz="1500">
                <a:solidFill>
                  <a:schemeClr val="dk1"/>
                </a:solidFill>
              </a:rPr>
              <a:t> by Devin R. Latimer is licensed under a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Creative Commons Attribution 4.0 International License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/>
          </a:p>
        </p:txBody>
      </p:sp>
      <p:sp>
        <p:nvSpPr>
          <p:cNvPr id="277" name="Google Shape;277;p38"/>
          <p:cNvSpPr txBox="1"/>
          <p:nvPr/>
        </p:nvSpPr>
        <p:spPr>
          <a:xfrm>
            <a:off x="685800" y="2362200"/>
            <a:ext cx="78486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8" name="Google Shape;278;p38"/>
          <p:cNvSpPr txBox="1"/>
          <p:nvPr/>
        </p:nvSpPr>
        <p:spPr>
          <a:xfrm>
            <a:off x="457200" y="304800"/>
            <a:ext cx="7848600" cy="37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4800" b="1">
                <a:latin typeface="Times New Roman"/>
                <a:ea typeface="Times New Roman"/>
                <a:cs typeface="Times New Roman"/>
                <a:sym typeface="Times New Roman"/>
              </a:rPr>
              <a:t>Compare</a:t>
            </a:r>
            <a:r>
              <a:rPr lang="en-US" sz="4800">
                <a:latin typeface="Times New Roman"/>
                <a:ea typeface="Times New Roman"/>
                <a:cs typeface="Times New Roman"/>
                <a:sym typeface="Times New Roman"/>
              </a:rPr>
              <a:t> Hydrogen Energy</a:t>
            </a:r>
            <a:endParaRPr sz="4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Font typeface="Times New Roman"/>
              <a:buChar char="-"/>
            </a:pPr>
            <a:r>
              <a:rPr lang="en-US" sz="4500">
                <a:latin typeface="Times New Roman"/>
                <a:ea typeface="Times New Roman"/>
                <a:cs typeface="Times New Roman"/>
                <a:sym typeface="Times New Roman"/>
              </a:rPr>
              <a:t>combustion vs fuel cell</a:t>
            </a:r>
            <a:endParaRPr sz="4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33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Google Shape;279;p38"/>
          <p:cNvSpPr txBox="1"/>
          <p:nvPr/>
        </p:nvSpPr>
        <p:spPr>
          <a:xfrm>
            <a:off x="457200" y="2560050"/>
            <a:ext cx="7443900" cy="22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 sz="2400" b="0" i="0" u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80" name="Google Shape;280;p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9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/>
          </a:p>
        </p:txBody>
      </p:sp>
      <p:sp>
        <p:nvSpPr>
          <p:cNvPr id="286" name="Google Shape;286;p39"/>
          <p:cNvSpPr txBox="1"/>
          <p:nvPr/>
        </p:nvSpPr>
        <p:spPr>
          <a:xfrm>
            <a:off x="8610600" y="63277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87" name="Google Shape;287;p39"/>
          <p:cNvSpPr txBox="1"/>
          <p:nvPr/>
        </p:nvSpPr>
        <p:spPr>
          <a:xfrm>
            <a:off x="1516450" y="5889587"/>
            <a:ext cx="5943600" cy="831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But, w</a:t>
            </a:r>
            <a:r>
              <a:rPr lang="en-US" sz="33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here will we get the H</a:t>
            </a:r>
            <a:r>
              <a:rPr lang="en-US" sz="3300" b="0" i="0" u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33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2300"/>
          </a:p>
        </p:txBody>
      </p:sp>
      <p:sp>
        <p:nvSpPr>
          <p:cNvPr id="288" name="Google Shape;288;p39"/>
          <p:cNvSpPr txBox="1"/>
          <p:nvPr/>
        </p:nvSpPr>
        <p:spPr>
          <a:xfrm>
            <a:off x="381000" y="1295400"/>
            <a:ext cx="4802187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pic>
        <p:nvPicPr>
          <p:cNvPr id="289" name="Google Shape;28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950" y="112667"/>
            <a:ext cx="7762601" cy="436645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39"/>
          <p:cNvSpPr txBox="1"/>
          <p:nvPr/>
        </p:nvSpPr>
        <p:spPr>
          <a:xfrm>
            <a:off x="1071825" y="4585175"/>
            <a:ext cx="6541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"DSC_4247"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(buses[IN]gapore!)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/>
          </a:p>
        </p:txBody>
      </p:sp>
      <p:sp>
        <p:nvSpPr>
          <p:cNvPr id="296" name="Google Shape;296;p40"/>
          <p:cNvSpPr txBox="1"/>
          <p:nvPr/>
        </p:nvSpPr>
        <p:spPr>
          <a:xfrm>
            <a:off x="8610600" y="6327775"/>
            <a:ext cx="565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97" name="Google Shape;297;p40"/>
          <p:cNvSpPr txBox="1"/>
          <p:nvPr/>
        </p:nvSpPr>
        <p:spPr>
          <a:xfrm>
            <a:off x="762000" y="228600"/>
            <a:ext cx="8077200" cy="118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98" name="Google Shape;298;p40"/>
          <p:cNvSpPr txBox="1"/>
          <p:nvPr/>
        </p:nvSpPr>
        <p:spPr>
          <a:xfrm>
            <a:off x="184700" y="6245075"/>
            <a:ext cx="83058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Chemistry and the Environment</a:t>
            </a:r>
            <a:r>
              <a:rPr lang="en-US">
                <a:solidFill>
                  <a:schemeClr val="dk1"/>
                </a:solidFill>
              </a:rPr>
              <a:t> by Devin R. Latimer is licensed under a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Creative Commons Attribution 4.0 International License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299" name="Google Shape;299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4775" y="129775"/>
            <a:ext cx="3745650" cy="601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1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/>
          </a:p>
        </p:txBody>
      </p:sp>
      <p:sp>
        <p:nvSpPr>
          <p:cNvPr id="305" name="Google Shape;305;p41"/>
          <p:cNvSpPr txBox="1"/>
          <p:nvPr/>
        </p:nvSpPr>
        <p:spPr>
          <a:xfrm>
            <a:off x="8458200" y="63277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306" name="Google Shape;306;p41"/>
          <p:cNvSpPr txBox="1">
            <a:spLocks noGrp="1"/>
          </p:cNvSpPr>
          <p:nvPr>
            <p:ph type="title"/>
          </p:nvPr>
        </p:nvSpPr>
        <p:spPr>
          <a:xfrm>
            <a:off x="422200" y="4583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</a:rPr>
              <a:t>Photovoltaics - </a:t>
            </a:r>
            <a:r>
              <a:rPr lang="en-US" sz="3200">
                <a:solidFill>
                  <a:schemeClr val="dk1"/>
                </a:solidFill>
              </a:rPr>
              <a:t>involves the flow of electrons directly from the impact of the sun.</a:t>
            </a:r>
            <a:endParaRPr sz="3200">
              <a:solidFill>
                <a:schemeClr val="dk1"/>
              </a:solidFill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-"/>
            </a:pPr>
            <a:r>
              <a:rPr lang="en-US" sz="3600">
                <a:solidFill>
                  <a:schemeClr val="dk1"/>
                </a:solidFill>
              </a:rPr>
              <a:t> </a:t>
            </a:r>
            <a:r>
              <a:rPr lang="en-US" sz="3200">
                <a:solidFill>
                  <a:schemeClr val="dk1"/>
                </a:solidFill>
              </a:rPr>
              <a:t>normally using semiconductors</a:t>
            </a:r>
            <a:endParaRPr sz="3600"/>
          </a:p>
        </p:txBody>
      </p:sp>
      <p:sp>
        <p:nvSpPr>
          <p:cNvPr id="307" name="Google Shape;307;p4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pic>
        <p:nvPicPr>
          <p:cNvPr id="308" name="Google Shape;308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100" y="1906137"/>
            <a:ext cx="6534157" cy="4339089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1"/>
          <p:cNvSpPr txBox="1"/>
          <p:nvPr/>
        </p:nvSpPr>
        <p:spPr>
          <a:xfrm>
            <a:off x="1774925" y="6383850"/>
            <a:ext cx="5344500" cy="34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"_DSC6988.jpg"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theaelix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BY 2.0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/>
          </a:p>
        </p:txBody>
      </p:sp>
      <p:sp>
        <p:nvSpPr>
          <p:cNvPr id="315" name="Google Shape;315;p42"/>
          <p:cNvSpPr txBox="1"/>
          <p:nvPr/>
        </p:nvSpPr>
        <p:spPr>
          <a:xfrm>
            <a:off x="8458200" y="6327775"/>
            <a:ext cx="5699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316" name="Google Shape;316;p42"/>
          <p:cNvSpPr txBox="1"/>
          <p:nvPr/>
        </p:nvSpPr>
        <p:spPr>
          <a:xfrm>
            <a:off x="525875" y="0"/>
            <a:ext cx="7375500" cy="523800"/>
          </a:xfrm>
          <a:prstGeom prst="rect">
            <a:avLst/>
          </a:prstGeom>
          <a:noFill/>
          <a:ln w="22225" cap="flat" cmpd="sng">
            <a:solidFill>
              <a:srgbClr val="3366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36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Solar Thermal</a:t>
            </a:r>
            <a:r>
              <a:rPr lang="en-US" sz="3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</a:t>
            </a:r>
            <a:r>
              <a:rPr lang="en-US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concentration of heat energy directly from the sun for use in heating or electricity generation</a:t>
            </a:r>
            <a:endParaRPr sz="2400"/>
          </a:p>
        </p:txBody>
      </p:sp>
      <p:pic>
        <p:nvPicPr>
          <p:cNvPr id="317" name="Google Shape;317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899" y="1569126"/>
            <a:ext cx="6175900" cy="480482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2"/>
          <p:cNvSpPr txBox="1"/>
          <p:nvPr/>
        </p:nvSpPr>
        <p:spPr>
          <a:xfrm>
            <a:off x="6456000" y="5010250"/>
            <a:ext cx="2343600" cy="11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"Solar Thermal"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International Rivers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/>
          </a:p>
        </p:txBody>
      </p:sp>
      <p:sp>
        <p:nvSpPr>
          <p:cNvPr id="325" name="Google Shape;325;p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Fusion</a:t>
            </a:r>
            <a:endParaRPr/>
          </a:p>
        </p:txBody>
      </p:sp>
      <p:sp>
        <p:nvSpPr>
          <p:cNvPr id="326" name="Google Shape;326;p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nuclei can produce </a:t>
            </a:r>
            <a:r>
              <a:rPr lang="en-US"/>
              <a:t>massive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amounts of energy.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sp>
        <p:nvSpPr>
          <p:cNvPr id="172" name="Google Shape;172;p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Solar Power</a:t>
            </a:r>
            <a:endParaRPr/>
          </a:p>
        </p:txBody>
      </p:sp>
      <p:sp>
        <p:nvSpPr>
          <p:cNvPr id="173" name="Google Shape;173;p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Direct Heat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4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/>
          </a:p>
        </p:txBody>
      </p:sp>
      <p:sp>
        <p:nvSpPr>
          <p:cNvPr id="333" name="Google Shape;333;p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Fusion</a:t>
            </a:r>
            <a:endParaRPr/>
          </a:p>
        </p:txBody>
      </p:sp>
      <p:sp>
        <p:nvSpPr>
          <p:cNvPr id="334" name="Google Shape;334;p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nuclei can produce </a:t>
            </a:r>
            <a:r>
              <a:rPr lang="en-US"/>
              <a:t>massive</a:t>
            </a: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amounts of energy.</a:t>
            </a: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E = mc</a:t>
            </a:r>
            <a:r>
              <a:rPr lang="en-US" baseline="30000"/>
              <a:t>2</a:t>
            </a:r>
            <a:endParaRPr baseline="300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-US"/>
              <a:t>Temperature of 100,000,000 </a:t>
            </a:r>
            <a:r>
              <a:rPr lang="en-US" baseline="30000"/>
              <a:t>o</a:t>
            </a:r>
            <a:r>
              <a:rPr lang="en-US"/>
              <a:t>C required.</a:t>
            </a:r>
            <a:endParaRPr sz="4800" baseline="30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5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/>
          </a:p>
        </p:txBody>
      </p:sp>
      <p:sp>
        <p:nvSpPr>
          <p:cNvPr id="341" name="Google Shape;341;p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Summary</a:t>
            </a:r>
            <a:endParaRPr/>
          </a:p>
        </p:txBody>
      </p:sp>
      <p:sp>
        <p:nvSpPr>
          <p:cNvPr id="342" name="Google Shape;342;p45"/>
          <p:cNvSpPr txBox="1">
            <a:spLocks noGrp="1"/>
          </p:cNvSpPr>
          <p:nvPr>
            <p:ph type="body" idx="1"/>
          </p:nvPr>
        </p:nvSpPr>
        <p:spPr>
          <a:xfrm>
            <a:off x="1133475" y="1524000"/>
            <a:ext cx="2438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Fossil Fuels</a:t>
            </a:r>
            <a:endParaRPr/>
          </a:p>
        </p:txBody>
      </p:sp>
      <p:sp>
        <p:nvSpPr>
          <p:cNvPr id="343" name="Google Shape;343;p45"/>
          <p:cNvSpPr txBox="1">
            <a:spLocks noGrp="1"/>
          </p:cNvSpPr>
          <p:nvPr>
            <p:ph type="body" idx="1"/>
          </p:nvPr>
        </p:nvSpPr>
        <p:spPr>
          <a:xfrm>
            <a:off x="1133475" y="3245225"/>
            <a:ext cx="2819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Nuclear Fuels	</a:t>
            </a:r>
            <a:endParaRPr/>
          </a:p>
        </p:txBody>
      </p:sp>
      <p:sp>
        <p:nvSpPr>
          <p:cNvPr id="344" name="Google Shape;344;p45"/>
          <p:cNvSpPr txBox="1"/>
          <p:nvPr/>
        </p:nvSpPr>
        <p:spPr>
          <a:xfrm>
            <a:off x="4829375" y="1524000"/>
            <a:ext cx="2438400" cy="23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BioFuels</a:t>
            </a:r>
            <a:endParaRPr/>
          </a:p>
        </p:txBody>
      </p:sp>
      <p:sp>
        <p:nvSpPr>
          <p:cNvPr id="345" name="Google Shape;345;p45"/>
          <p:cNvSpPr txBox="1"/>
          <p:nvPr/>
        </p:nvSpPr>
        <p:spPr>
          <a:xfrm>
            <a:off x="4829375" y="3245225"/>
            <a:ext cx="3391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>
                <a:solidFill>
                  <a:schemeClr val="dk1"/>
                </a:solidFill>
              </a:rPr>
              <a:t>Alternative Energy Sources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7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  <p:sp>
        <p:nvSpPr>
          <p:cNvPr id="180" name="Google Shape;180;p27"/>
          <p:cNvSpPr txBox="1">
            <a:spLocks noGrp="1"/>
          </p:cNvSpPr>
          <p:nvPr>
            <p:ph type="title"/>
          </p:nvPr>
        </p:nvSpPr>
        <p:spPr>
          <a:xfrm>
            <a:off x="457200" y="274625"/>
            <a:ext cx="38361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Solar Power</a:t>
            </a:r>
            <a:endParaRPr/>
          </a:p>
        </p:txBody>
      </p:sp>
      <p:sp>
        <p:nvSpPr>
          <p:cNvPr id="181" name="Google Shape;181;p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8361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Direct Heat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Wind - the movement of air between high and low pressures</a:t>
            </a:r>
            <a:endParaRPr/>
          </a:p>
        </p:txBody>
      </p:sp>
      <p:pic>
        <p:nvPicPr>
          <p:cNvPr id="182" name="Google Shape;18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2" y="274625"/>
            <a:ext cx="4540746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7"/>
          <p:cNvSpPr txBox="1"/>
          <p:nvPr/>
        </p:nvSpPr>
        <p:spPr>
          <a:xfrm>
            <a:off x="376800" y="6041750"/>
            <a:ext cx="3996900" cy="65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"Wind Power"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Grathio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/>
          </a:p>
        </p:txBody>
      </p:sp>
      <p:sp>
        <p:nvSpPr>
          <p:cNvPr id="189" name="Google Shape;189;p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Solar Power</a:t>
            </a:r>
            <a:endParaRPr/>
          </a:p>
        </p:txBody>
      </p:sp>
      <p:sp>
        <p:nvSpPr>
          <p:cNvPr id="190" name="Google Shape;190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Direct Heat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Wind</a:t>
            </a:r>
            <a:endParaRPr/>
          </a:p>
          <a:p>
            <a:pPr marL="34290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Water - the hydrologic cycle.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/>
          </a:p>
        </p:txBody>
      </p:sp>
      <p:sp>
        <p:nvSpPr>
          <p:cNvPr id="196" name="Google Shape;196;p29"/>
          <p:cNvSpPr txBox="1">
            <a:spLocks noGrp="1"/>
          </p:cNvSpPr>
          <p:nvPr>
            <p:ph type="title"/>
          </p:nvPr>
        </p:nvSpPr>
        <p:spPr>
          <a:xfrm>
            <a:off x="457200" y="274628"/>
            <a:ext cx="8229600" cy="8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44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Hydrologic cycle</a:t>
            </a:r>
            <a:endParaRPr/>
          </a:p>
        </p:txBody>
      </p:sp>
      <p:sp>
        <p:nvSpPr>
          <p:cNvPr id="197" name="Google Shape;197;p2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2075" y="1103829"/>
            <a:ext cx="7634723" cy="5043547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9"/>
          <p:cNvSpPr txBox="1"/>
          <p:nvPr/>
        </p:nvSpPr>
        <p:spPr>
          <a:xfrm>
            <a:off x="1052075" y="6245150"/>
            <a:ext cx="72534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"File:F3 hydrological cycle.png"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Sunson08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BY-SA 4.0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0"/>
          <p:cNvSpPr txBox="1"/>
          <p:nvPr/>
        </p:nvSpPr>
        <p:spPr>
          <a:xfrm>
            <a:off x="6553200" y="6245225"/>
            <a:ext cx="21336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/>
          </a:p>
        </p:txBody>
      </p:sp>
      <p:sp>
        <p:nvSpPr>
          <p:cNvPr id="205" name="Google Shape;205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Hydroelectric generating station</a:t>
            </a: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31441"/>
            <a:ext cx="9144000" cy="379511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0"/>
          <p:cNvSpPr txBox="1"/>
          <p:nvPr/>
        </p:nvSpPr>
        <p:spPr>
          <a:xfrm>
            <a:off x="1131150" y="6126300"/>
            <a:ext cx="6936900" cy="3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"Holt Dam Tuscaloosa"</a:t>
            </a:r>
            <a:r>
              <a:rPr lang="en-US" sz="1600">
                <a:solidFill>
                  <a:schemeClr val="dk1"/>
                </a:solidFill>
              </a:rPr>
              <a:t> by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5"/>
              </a:rPr>
              <a:t>petridish38</a:t>
            </a:r>
            <a:r>
              <a:rPr lang="en-US" sz="1600">
                <a:solidFill>
                  <a:schemeClr val="dk1"/>
                </a:solidFill>
              </a:rPr>
              <a:t> is licensed under</a:t>
            </a:r>
            <a:r>
              <a:rPr lang="en-US" sz="16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600" u="sng">
                <a:solidFill>
                  <a:schemeClr val="hlink"/>
                </a:solidFill>
                <a:hlinkClick r:id="rId6"/>
              </a:rPr>
              <a:t>CC BY-NC 2.0</a:t>
            </a:r>
            <a:r>
              <a:rPr lang="en-US" sz="1600" u="sng">
                <a:solidFill>
                  <a:schemeClr val="hlink"/>
                </a:solidFill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17" name="Google Shape;21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5709"/>
            <a:ext cx="9144001" cy="6202018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1"/>
          <p:cNvSpPr txBox="1"/>
          <p:nvPr/>
        </p:nvSpPr>
        <p:spPr>
          <a:xfrm>
            <a:off x="671950" y="6308875"/>
            <a:ext cx="7455600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Tennessee Valley Authority; SVG version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4"/>
              </a:rPr>
              <a:t>Tomia</a:t>
            </a:r>
            <a:r>
              <a:rPr lang="en-US" sz="1800"/>
              <a:t>. </a:t>
            </a:r>
            <a:r>
              <a:rPr lang="en-US" sz="1500"/>
              <a:t>Licenced GFDL and CC-BY-2.5</a:t>
            </a:r>
            <a:endParaRPr sz="15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/>
          </a:p>
        </p:txBody>
      </p:sp>
      <p:sp>
        <p:nvSpPr>
          <p:cNvPr id="224" name="Google Shape;224;p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1397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74626"/>
            <a:ext cx="8229599" cy="550516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2"/>
          <p:cNvSpPr txBox="1"/>
          <p:nvPr/>
        </p:nvSpPr>
        <p:spPr>
          <a:xfrm>
            <a:off x="457200" y="6126150"/>
            <a:ext cx="7630800" cy="5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u="sng">
                <a:solidFill>
                  <a:schemeClr val="hlink"/>
                </a:solidFill>
                <a:hlinkClick r:id="rId4"/>
              </a:rPr>
              <a:t>"Dam causes a 100km of devastation"</a:t>
            </a:r>
            <a:r>
              <a:rPr lang="en-US" sz="1500">
                <a:solidFill>
                  <a:schemeClr val="dk1"/>
                </a:solidFill>
              </a:rPr>
              <a:t> by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5"/>
              </a:rPr>
              <a:t>joellehernandez</a:t>
            </a:r>
            <a:r>
              <a:rPr lang="en-US" sz="1500">
                <a:solidFill>
                  <a:schemeClr val="dk1"/>
                </a:solidFill>
              </a:rPr>
              <a:t> is licensed under</a:t>
            </a:r>
            <a:r>
              <a:rPr lang="en-US" sz="1500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sz="1500" u="sng">
                <a:solidFill>
                  <a:schemeClr val="hlink"/>
                </a:solidFill>
                <a:hlinkClick r:id="rId6"/>
              </a:rPr>
              <a:t>CC BY-NC-ND 2.0</a:t>
            </a:r>
            <a:r>
              <a:rPr lang="en-US" sz="1500" u="sng">
                <a:solidFill>
                  <a:schemeClr val="hlink"/>
                </a:solidFill>
              </a:rPr>
              <a:t> 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/>
          </a:p>
        </p:txBody>
      </p:sp>
      <p:sp>
        <p:nvSpPr>
          <p:cNvPr id="233" name="Google Shape;233;p33"/>
          <p:cNvSpPr txBox="1"/>
          <p:nvPr/>
        </p:nvSpPr>
        <p:spPr>
          <a:xfrm>
            <a:off x="304800" y="0"/>
            <a:ext cx="8305800" cy="1587600"/>
          </a:xfrm>
          <a:prstGeom prst="rect">
            <a:avLst/>
          </a:prstGeom>
          <a:solidFill>
            <a:srgbClr val="00666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r>
              <a:rPr lang="en-US" sz="2800" b="1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battery</a:t>
            </a: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(or galvanic cell) is a system for the direct conversion of chemical energy to electrical energy.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convenient, transportable sources of stored energy. </a:t>
            </a:r>
            <a:endParaRPr/>
          </a:p>
        </p:txBody>
      </p:sp>
      <p:sp>
        <p:nvSpPr>
          <p:cNvPr id="234" name="Google Shape;234;p33"/>
          <p:cNvSpPr txBox="1"/>
          <p:nvPr/>
        </p:nvSpPr>
        <p:spPr>
          <a:xfrm>
            <a:off x="8610600" y="6327775"/>
            <a:ext cx="5651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endParaRPr/>
          </a:p>
        </p:txBody>
      </p:sp>
      <p:sp>
        <p:nvSpPr>
          <p:cNvPr id="235" name="Google Shape;235;p3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</p:txBody>
      </p:sp>
      <p:pic>
        <p:nvPicPr>
          <p:cNvPr id="236" name="Google Shape;23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3075" y="1984225"/>
            <a:ext cx="4807521" cy="4737099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3"/>
          <p:cNvSpPr txBox="1"/>
          <p:nvPr/>
        </p:nvSpPr>
        <p:spPr>
          <a:xfrm>
            <a:off x="423375" y="5883650"/>
            <a:ext cx="3000000" cy="6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solidFill>
                  <a:schemeClr val="hlink"/>
                </a:solidFill>
                <a:hlinkClick r:id="rId4"/>
              </a:rPr>
              <a:t>"AJ_Batteries001"</a:t>
            </a:r>
            <a:r>
              <a:rPr lang="en-US">
                <a:solidFill>
                  <a:schemeClr val="dk1"/>
                </a:solidFill>
              </a:rPr>
              <a:t> by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Curious_Gregor</a:t>
            </a:r>
            <a:r>
              <a:rPr lang="en-US">
                <a:solidFill>
                  <a:schemeClr val="dk1"/>
                </a:solidFill>
              </a:rPr>
              <a:t> is licensed under</a:t>
            </a:r>
            <a:r>
              <a:rPr lang="en-US">
                <a:solidFill>
                  <a:schemeClr val="dk1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US" u="sng">
                <a:solidFill>
                  <a:schemeClr val="hlink"/>
                </a:solidFill>
                <a:hlinkClick r:id="rId6"/>
              </a:rPr>
              <a:t>CC BY-NC-SA 2.0</a:t>
            </a:r>
            <a:r>
              <a:rPr lang="en-US" u="sng">
                <a:solidFill>
                  <a:schemeClr val="hlink"/>
                </a:solidFill>
              </a:rPr>
              <a:t> 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Microsoft Macintosh PowerPoint</Application>
  <PresentationFormat>On-screen Show (4:3)</PresentationFormat>
  <Paragraphs>86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Times New Roman</vt:lpstr>
      <vt:lpstr>Arial</vt:lpstr>
      <vt:lpstr>Default Design</vt:lpstr>
      <vt:lpstr>1_Default Design</vt:lpstr>
      <vt:lpstr>Renewable and Alternative Energy Sources</vt:lpstr>
      <vt:lpstr>Solar Power</vt:lpstr>
      <vt:lpstr>Solar Power</vt:lpstr>
      <vt:lpstr>Solar Power</vt:lpstr>
      <vt:lpstr>Hydrologic cycle</vt:lpstr>
      <vt:lpstr>Hydroelectric generating station</vt:lpstr>
      <vt:lpstr>PowerPoint Presentation</vt:lpstr>
      <vt:lpstr>PowerPoint Presentation</vt:lpstr>
      <vt:lpstr>PowerPoint Presentation</vt:lpstr>
      <vt:lpstr>PowerPoint Presentation</vt:lpstr>
      <vt:lpstr>Fuel Cell</vt:lpstr>
      <vt:lpstr>Hydrogen</vt:lpstr>
      <vt:lpstr>PowerPoint Presentation</vt:lpstr>
      <vt:lpstr>PowerPoint Presentation</vt:lpstr>
      <vt:lpstr>PowerPoint Presentation</vt:lpstr>
      <vt:lpstr>PowerPoint Presentation</vt:lpstr>
      <vt:lpstr>Photovoltaics - involves the flow of electrons directly from the impact of the sun.  normally using semiconductors</vt:lpstr>
      <vt:lpstr>PowerPoint Presentation</vt:lpstr>
      <vt:lpstr>Fusion</vt:lpstr>
      <vt:lpstr>Fusion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and Alternative Energy Sources</dc:title>
  <cp:lastModifiedBy>Microsoft Office User</cp:lastModifiedBy>
  <cp:revision>1</cp:revision>
  <dcterms:modified xsi:type="dcterms:W3CDTF">2020-09-19T16:34:00Z</dcterms:modified>
</cp:coreProperties>
</file>