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4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337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80920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2865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8fcce87392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8fcce87392_0_19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g8fcce87392_0_195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380294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8fcce87392_0_8:notes"/>
          <p:cNvSpPr txBox="1">
            <a:spLocks noGrp="1"/>
          </p:cNvSpPr>
          <p:nvPr>
            <p:ph type="body" idx="1"/>
          </p:nvPr>
        </p:nvSpPr>
        <p:spPr>
          <a:xfrm>
            <a:off x="701040" y="4416425"/>
            <a:ext cx="56082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g8fcce8739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9453" y="696912"/>
            <a:ext cx="47514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88029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902c525fd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902c525fde_0_3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g902c525fde_0_3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860384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90732b3d0e_0_9:notes"/>
          <p:cNvSpPr txBox="1">
            <a:spLocks noGrp="1"/>
          </p:cNvSpPr>
          <p:nvPr>
            <p:ph type="body" idx="1"/>
          </p:nvPr>
        </p:nvSpPr>
        <p:spPr>
          <a:xfrm>
            <a:off x="701040" y="4416425"/>
            <a:ext cx="56082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g90732b3d0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9453" y="696912"/>
            <a:ext cx="47514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878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6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79" name="Google Shape;27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0" name="Google Shape;280;p2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8819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431587f3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7431587f3c_0_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7431587f3c_0_6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83052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/>
          </a:p>
        </p:txBody>
      </p:sp>
      <p:sp>
        <p:nvSpPr>
          <p:cNvPr id="297" name="Google Shape;29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8" name="Google Shape;298;p2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7303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76784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9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/>
          </a:p>
        </p:txBody>
      </p:sp>
      <p:sp>
        <p:nvSpPr>
          <p:cNvPr id="312" name="Google Shape;31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13" name="Google Shape;313;p2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99966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0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20" name="Google Shape;32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1" name="Google Shape;321;p3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301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1029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/>
          </a:p>
        </p:txBody>
      </p:sp>
      <p:sp>
        <p:nvSpPr>
          <p:cNvPr id="328" name="Google Shape;32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9" name="Google Shape;329;p3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345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39491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7431587f3c_1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g7431587f3c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60173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902d6c3218_0_8:notes"/>
          <p:cNvSpPr txBox="1">
            <a:spLocks noGrp="1"/>
          </p:cNvSpPr>
          <p:nvPr>
            <p:ph type="body" idx="1"/>
          </p:nvPr>
        </p:nvSpPr>
        <p:spPr>
          <a:xfrm>
            <a:off x="701040" y="4416425"/>
            <a:ext cx="56082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g902d6c321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29453" y="696912"/>
            <a:ext cx="47514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31089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79878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74359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85893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9631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902c525fde_0_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g902c525fd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57401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4776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8fcce87392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8fcce87392_0_9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8fcce87392_0_93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49256717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7431587f3c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7431587f3c_0_4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g7431587f3c_0_49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5045179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8fcce87392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8fcce87392_0_25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8" name="Google Shape;418;g8fcce87392_0_25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9612973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73913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7431587f3c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7431587f3c_0_29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g7431587f3c_0_29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042428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53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444" name="Google Shape;444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5025" cy="3482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45" name="Google Shape;445;p5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62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9034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9182b9bb59_0_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g9182b9bb59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703262"/>
            <a:ext cx="4630800" cy="3473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86559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26392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9159efd45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49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1" name="Google Shape;471;g9159efd453_0_13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54055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9159efd45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49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78" name="Google Shape;478;g9159efd453_0_19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00" tIns="44925" rIns="91500" bIns="449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704372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9159efd453_0_25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g9159efd453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49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532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8fcce87392_0_1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8fcce87392_0_165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8fcce87392_0_165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1177021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9159efd453_0_30:notes"/>
          <p:cNvSpPr txBox="1">
            <a:spLocks noGrp="1"/>
          </p:cNvSpPr>
          <p:nvPr>
            <p:ph type="body" idx="1"/>
          </p:nvPr>
        </p:nvSpPr>
        <p:spPr>
          <a:xfrm>
            <a:off x="923925" y="4416425"/>
            <a:ext cx="51609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g9159efd453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5862" y="698500"/>
            <a:ext cx="46449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87876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902c525fd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902c525fde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g902c525fde_0_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80126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404c3a7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7404c3a7d5_0_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g7404c3a7d5_0_0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20622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8fcce8739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8fcce87392_0_17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8fcce87392_0_176:notes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343534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9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1:notes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235" name="Google Shape;23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6" name="Google Shape;236;p21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46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flickr.com/photos/21623815@N03/5498505557" TargetMode="External"/><Relationship Id="rId5" Type="http://schemas.openxmlformats.org/officeDocument/2006/relationships/hyperlink" Target="https://www.flickr.com/photos/21623815@N03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hyperlink" Target="https://www.flickr.com/photos/54318649@N00/3373234111" TargetMode="External"/><Relationship Id="rId5" Type="http://schemas.openxmlformats.org/officeDocument/2006/relationships/hyperlink" Target="https://www.flickr.com/photos/54318649@N00" TargetMode="External"/><Relationship Id="rId6" Type="http://schemas.openxmlformats.org/officeDocument/2006/relationships/hyperlink" Target="https://creativecommons.org/licenses/by-sa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www.flickr.com/photos/51479192@N00/5257877741" TargetMode="External"/><Relationship Id="rId5" Type="http://schemas.openxmlformats.org/officeDocument/2006/relationships/hyperlink" Target="https://www.flickr.com/photos/51479192@N00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en.wikipedia.org/wiki/Solubility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en.wikipedia.org/wiki/Solubility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www.deviantart.com/amadeublasco/art/Bioconcentration-454672375" TargetMode="External"/><Relationship Id="rId5" Type="http://schemas.openxmlformats.org/officeDocument/2006/relationships/hyperlink" Target="https://www.deviantart.com/amadeublasco" TargetMode="External"/><Relationship Id="rId6" Type="http://schemas.openxmlformats.org/officeDocument/2006/relationships/hyperlink" Target="https://creativecommons.org/licenses/by-nc-nd/3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69446831" TargetMode="External"/><Relationship Id="rId4" Type="http://schemas.openxmlformats.org/officeDocument/2006/relationships/hyperlink" Target="https://creativecommons.org/licenses/by-sa/3.0?ref=ccsearch&amp;atype=rich" TargetMode="External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hyperlink" Target="https://www.flickr.com/photos/70064306@N00/3804859656" TargetMode="External"/><Relationship Id="rId5" Type="http://schemas.openxmlformats.org/officeDocument/2006/relationships/hyperlink" Target="https://www.flickr.com/photos/70064306@N00" TargetMode="External"/><Relationship Id="rId6" Type="http://schemas.openxmlformats.org/officeDocument/2006/relationships/hyperlink" Target="https://creativecommons.org/licenses/by-nc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sketchfab.com/3d-models/b3b508a8fde242ddb4d5baa8988ee090" TargetMode="External"/><Relationship Id="rId5" Type="http://schemas.openxmlformats.org/officeDocument/2006/relationships/hyperlink" Target="https://sketchfab.com/borkia" TargetMode="External"/><Relationship Id="rId6" Type="http://schemas.openxmlformats.org/officeDocument/2006/relationships/hyperlink" Target="http://creativecommons.org/licenses/by-sa/4.0/?ref=ccsearch&amp;atype=rich" TargetMode="External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s://commons.wikimedia.org/w/index.php?curid=81050241" TargetMode="External"/><Relationship Id="rId5" Type="http://schemas.openxmlformats.org/officeDocument/2006/relationships/hyperlink" Target="https://commons.wikimedia.org/w/index.php?title=User:Viinamakelainen&amp;action=edit&amp;redlink=1" TargetMode="External"/><Relationship Id="rId6" Type="http://schemas.openxmlformats.org/officeDocument/2006/relationships/hyperlink" Target="https://creativecommons.org/licenses/by-sa/4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s://commons.wikimedia.org/w/index.php?curid=81050241" TargetMode="External"/><Relationship Id="rId5" Type="http://schemas.openxmlformats.org/officeDocument/2006/relationships/hyperlink" Target="https://commons.wikimedia.org/w/index.php?title=User:Viinamakelainen&amp;action=edit&amp;redlink=1" TargetMode="External"/><Relationship Id="rId6" Type="http://schemas.openxmlformats.org/officeDocument/2006/relationships/hyperlink" Target="https://creativecommons.org/licenses/by-sa/4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s://commons.wikimedia.org/w/index.php?curid=36283054" TargetMode="External"/><Relationship Id="rId5" Type="http://schemas.openxmlformats.org/officeDocument/2006/relationships/hyperlink" Target="https://commons.wikimedia.org/wiki/File:Fractional_distillation_lab_apparatus_blank_version.svg" TargetMode="External"/><Relationship Id="rId6" Type="http://schemas.openxmlformats.org/officeDocument/2006/relationships/hyperlink" Target="http://creativecommons.org/licenses/by-sa/3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4" Type="http://schemas.openxmlformats.org/officeDocument/2006/relationships/hyperlink" Target="https://www.ourcommons.ca/DocumentViewer/en/36-2/ENVI/report-1/page-66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59325017" TargetMode="External"/><Relationship Id="rId4" Type="http://schemas.openxmlformats.org/officeDocument/2006/relationships/hyperlink" Target="https://commons.wikimedia.org/wiki/User:Ahazard.sciencewriter" TargetMode="External"/><Relationship Id="rId5" Type="http://schemas.openxmlformats.org/officeDocument/2006/relationships/hyperlink" Target="https://creativecommons.org/licenses/by-sa/4.0?ref=ccsearch&amp;atype=rich" TargetMode="External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commons.wikimedia.org/w/index.php?curid=33084284" TargetMode="External"/><Relationship Id="rId5" Type="http://schemas.openxmlformats.org/officeDocument/2006/relationships/hyperlink" Target="https://commons.wikimedia.org/w/index.php?title=User:J:136401&amp;action=edit&amp;redlink=1" TargetMode="External"/><Relationship Id="rId6" Type="http://schemas.openxmlformats.org/officeDocument/2006/relationships/hyperlink" Target="https://creativecommons.org/licenses/by-sa/3.0?ref=ccsearch&amp;atype=rich" TargetMode="External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www.flickr.com/photos/79338773@N06/7105772457" TargetMode="External"/><Relationship Id="rId5" Type="http://schemas.openxmlformats.org/officeDocument/2006/relationships/hyperlink" Target="https://www.flickr.com/photos/79338773@N06" TargetMode="External"/><Relationship Id="rId6" Type="http://schemas.openxmlformats.org/officeDocument/2006/relationships/hyperlink" Target="https://creativecommons.org/licenses/by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www.flickr.com/photos/39137295@N00/2507829693" TargetMode="External"/><Relationship Id="rId5" Type="http://schemas.openxmlformats.org/officeDocument/2006/relationships/hyperlink" Target="https://www.flickr.com/photos/39137295@N00" TargetMode="External"/><Relationship Id="rId6" Type="http://schemas.openxmlformats.org/officeDocument/2006/relationships/hyperlink" Target="https://creativecommons.org/licenses/by-nc-sa/2.0/?ref=ccsearch&amp;atype=rich" TargetMode="External"/><Relationship Id="rId7" Type="http://schemas.openxmlformats.org/officeDocument/2006/relationships/image" Target="../media/image7.png"/><Relationship Id="rId8" Type="http://schemas.openxmlformats.org/officeDocument/2006/relationships/hyperlink" Target="https://www.flickr.com/photos/77581941@N00/1527095111" TargetMode="External"/><Relationship Id="rId9" Type="http://schemas.openxmlformats.org/officeDocument/2006/relationships/hyperlink" Target="https://www.flickr.com/photos/77581941@N00" TargetMode="External"/><Relationship Id="rId10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www.flickr.com/photos/98484223@N00/1822717076" TargetMode="External"/><Relationship Id="rId5" Type="http://schemas.openxmlformats.org/officeDocument/2006/relationships/hyperlink" Target="https://www.flickr.com/photos/98484223@N00" TargetMode="External"/><Relationship Id="rId6" Type="http://schemas.openxmlformats.org/officeDocument/2006/relationships/hyperlink" Target="https://creativecommons.org/licenses/by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164" name="Google Shape;164;p25"/>
          <p:cNvSpPr txBox="1"/>
          <p:nvPr/>
        </p:nvSpPr>
        <p:spPr>
          <a:xfrm>
            <a:off x="304800" y="-76200"/>
            <a:ext cx="8458200" cy="1128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Water </a:t>
            </a:r>
            <a:r>
              <a:rPr lang="en-US" sz="36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Quality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25"/>
          <p:cNvSpPr txBox="1"/>
          <p:nvPr/>
        </p:nvSpPr>
        <p:spPr>
          <a:xfrm>
            <a:off x="1152525" y="95567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6" name="Google Shape;1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3900" y="750325"/>
            <a:ext cx="7326524" cy="549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 txBox="1"/>
          <p:nvPr/>
        </p:nvSpPr>
        <p:spPr>
          <a:xfrm>
            <a:off x="856350" y="6245150"/>
            <a:ext cx="7431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"Safe Drinking Water Supply and Sanitation Project for Puri district"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India Water Portal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Dissolution of KCl(s) in water</a:t>
            </a:r>
            <a:endParaRPr/>
          </a:p>
        </p:txBody>
      </p:sp>
      <p:sp>
        <p:nvSpPr>
          <p:cNvPr id="249" name="Google Shape;249;p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5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/>
          </a:p>
        </p:txBody>
      </p:sp>
      <p:sp>
        <p:nvSpPr>
          <p:cNvPr id="256" name="Google Shape;256;p35"/>
          <p:cNvSpPr txBox="1"/>
          <p:nvPr/>
        </p:nvSpPr>
        <p:spPr>
          <a:xfrm>
            <a:off x="8610600" y="63277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57" name="Google Shape;257;p3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58" name="Google Shape;258;p35"/>
          <p:cNvSpPr txBox="1"/>
          <p:nvPr/>
        </p:nvSpPr>
        <p:spPr>
          <a:xfrm>
            <a:off x="419100" y="6245075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59" name="Google Shape;259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1775" y="191925"/>
            <a:ext cx="6813844" cy="594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Second Law of Thermodynamics</a:t>
            </a:r>
            <a:endParaRPr/>
          </a:p>
        </p:txBody>
      </p:sp>
      <p:sp>
        <p:nvSpPr>
          <p:cNvPr id="266" name="Google Shape;266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Spontaneous processes involve an increase in the entropy (a measure of the disorder of the system) of the universe. </a:t>
            </a:r>
            <a:endParaRPr/>
          </a:p>
        </p:txBody>
      </p:sp>
      <p:sp>
        <p:nvSpPr>
          <p:cNvPr id="267" name="Google Shape;267;p3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7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273" name="Google Shape;273;p37"/>
          <p:cNvSpPr txBox="1"/>
          <p:nvPr/>
        </p:nvSpPr>
        <p:spPr>
          <a:xfrm>
            <a:off x="8610600" y="63277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74" name="Google Shape;274;p3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75" name="Google Shape;275;p37"/>
          <p:cNvSpPr txBox="1"/>
          <p:nvPr/>
        </p:nvSpPr>
        <p:spPr>
          <a:xfrm>
            <a:off x="419100" y="6245075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76" name="Google Shape;276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41775" y="191925"/>
            <a:ext cx="6813844" cy="594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83" name="Google Shape;283;p38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b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4400" b="0" i="0" u="none" baseline="-25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284" name="Google Shape;284;p38"/>
          <p:cNvSpPr txBox="1">
            <a:spLocks noGrp="1"/>
          </p:cNvSpPr>
          <p:nvPr>
            <p:ph type="body" idx="1"/>
          </p:nvPr>
        </p:nvSpPr>
        <p:spPr>
          <a:xfrm>
            <a:off x="685800" y="3429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37023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immiscible liquids</a:t>
            </a:r>
            <a:endParaRPr/>
          </a:p>
        </p:txBody>
      </p:sp>
      <p:sp>
        <p:nvSpPr>
          <p:cNvPr id="291" name="Google Shape;291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293" name="Google Shape;29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9449" y="172150"/>
            <a:ext cx="452735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9"/>
          <p:cNvSpPr txBox="1"/>
          <p:nvPr/>
        </p:nvSpPr>
        <p:spPr>
          <a:xfrm>
            <a:off x="103200" y="6298475"/>
            <a:ext cx="4056300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"Oil &amp; water 2"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bitjungle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/>
          </a:p>
        </p:txBody>
      </p:sp>
      <p:sp>
        <p:nvSpPr>
          <p:cNvPr id="301" name="Google Shape;301;p40"/>
          <p:cNvSpPr txBox="1"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b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4400" b="0" i="0" u="none" baseline="-25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302" name="Google Shape;302;p40"/>
          <p:cNvSpPr txBox="1">
            <a:spLocks noGrp="1"/>
          </p:cNvSpPr>
          <p:nvPr>
            <p:ph type="body" idx="1"/>
          </p:nvPr>
        </p:nvSpPr>
        <p:spPr>
          <a:xfrm>
            <a:off x="685800" y="3429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/>
          </a:p>
        </p:txBody>
      </p:sp>
      <p:sp>
        <p:nvSpPr>
          <p:cNvPr id="308" name="Google Shape;308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“Like dissolves like”</a:t>
            </a:r>
            <a:endParaRPr/>
          </a:p>
        </p:txBody>
      </p:sp>
      <p:sp>
        <p:nvSpPr>
          <p:cNvPr id="309" name="Google Shape;309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Polar (hydrophilic) compounds normally dissolve other polar compounds, while non-polar (hydrophobic) dissolve non-polar. 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/>
          </a:p>
        </p:txBody>
      </p:sp>
      <p:sp>
        <p:nvSpPr>
          <p:cNvPr id="316" name="Google Shape;316;p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+ 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317" name="Google Shape;317;p42"/>
          <p:cNvSpPr txBox="1">
            <a:spLocks noGrp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24" name="Google Shape;324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+ 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325" name="Google Shape;325;p43"/>
          <p:cNvSpPr txBox="1">
            <a:spLocks noGrp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sp>
        <p:nvSpPr>
          <p:cNvPr id="173" name="Google Shape;173;p26"/>
          <p:cNvSpPr txBox="1"/>
          <p:nvPr/>
        </p:nvSpPr>
        <p:spPr>
          <a:xfrm>
            <a:off x="8516937" y="63785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pic>
        <p:nvPicPr>
          <p:cNvPr id="174" name="Google Shape;17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4700" y="0"/>
            <a:ext cx="6096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6"/>
          <p:cNvSpPr txBox="1"/>
          <p:nvPr/>
        </p:nvSpPr>
        <p:spPr>
          <a:xfrm>
            <a:off x="1634850" y="6245150"/>
            <a:ext cx="60960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"Africa Water"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Nathan Laurell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/>
          </a:p>
        </p:txBody>
      </p:sp>
      <p:sp>
        <p:nvSpPr>
          <p:cNvPr id="332" name="Google Shape;332;p44"/>
          <p:cNvSpPr txBox="1">
            <a:spLocks noGrp="1"/>
          </p:cNvSpPr>
          <p:nvPr>
            <p:ph type="title"/>
          </p:nvPr>
        </p:nvSpPr>
        <p:spPr>
          <a:xfrm>
            <a:off x="152400" y="914400"/>
            <a:ext cx="8686800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</a:t>
            </a:r>
            <a:b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 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333" name="Google Shape;333;p44"/>
          <p:cNvSpPr txBox="1">
            <a:spLocks noGrp="1"/>
          </p:cNvSpPr>
          <p:nvPr>
            <p:ph type="body" idx="1"/>
          </p:nvPr>
        </p:nvSpPr>
        <p:spPr>
          <a:xfrm>
            <a:off x="914400" y="3276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339" name="Google Shape;339;p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</a:t>
            </a:r>
            <a:b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 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340" name="Google Shape;340;p45"/>
          <p:cNvSpPr txBox="1">
            <a:spLocks noGrp="1"/>
          </p:cNvSpPr>
          <p:nvPr>
            <p:ph type="body" idx="1"/>
          </p:nvPr>
        </p:nvSpPr>
        <p:spPr>
          <a:xfrm>
            <a:off x="533400" y="1524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Now, estimate/measure the differential </a:t>
            </a:r>
            <a:r>
              <a:rPr lang="en-US" sz="3200" b="0" i="0" u="sng">
                <a:solidFill>
                  <a:schemeClr val="hlink"/>
                </a:solidFill>
                <a:hlinkClick r:id="rId3"/>
              </a:rPr>
              <a:t>solubility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a compound between these two solvents. 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6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/>
          </a:p>
        </p:txBody>
      </p:sp>
      <p:sp>
        <p:nvSpPr>
          <p:cNvPr id="346" name="Google Shape;346;p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</a:t>
            </a:r>
            <a:b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 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endParaRPr/>
          </a:p>
        </p:txBody>
      </p:sp>
      <p:sp>
        <p:nvSpPr>
          <p:cNvPr id="347" name="Google Shape;347;p46"/>
          <p:cNvSpPr txBox="1">
            <a:spLocks noGrp="1"/>
          </p:cNvSpPr>
          <p:nvPr>
            <p:ph type="body" idx="1"/>
          </p:nvPr>
        </p:nvSpPr>
        <p:spPr>
          <a:xfrm>
            <a:off x="533400" y="15240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Now, estimate/measure the differential </a:t>
            </a:r>
            <a:r>
              <a:rPr lang="en-US" sz="3200" b="0" i="0" u="sng">
                <a:solidFill>
                  <a:schemeClr val="hlink"/>
                </a:solidFill>
                <a:hlinkClick r:id="rId3"/>
              </a:rPr>
              <a:t>solubility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a compound between these two solvents.  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K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ow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 octanol-water partition coefficient.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Environmental fate modelling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7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/>
          </a:p>
        </p:txBody>
      </p:sp>
      <p:sp>
        <p:nvSpPr>
          <p:cNvPr id="353" name="Google Shape;353;p47"/>
          <p:cNvSpPr txBox="1"/>
          <p:nvPr/>
        </p:nvSpPr>
        <p:spPr>
          <a:xfrm>
            <a:off x="8610600" y="63277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354" name="Google Shape;354;p4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355" name="Google Shape;355;p47"/>
          <p:cNvSpPr txBox="1"/>
          <p:nvPr/>
        </p:nvSpPr>
        <p:spPr>
          <a:xfrm>
            <a:off x="419100" y="6245075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356" name="Google Shape;356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6150" y="186225"/>
            <a:ext cx="5571686" cy="594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/>
          </a:p>
        </p:txBody>
      </p:sp>
      <p:sp>
        <p:nvSpPr>
          <p:cNvPr id="362" name="Google Shape;362;p4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Would you expect MgCl2 to be more soluble in water or the long chain hydrocarbon, 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?</a:t>
            </a:r>
            <a:endParaRPr/>
          </a:p>
        </p:txBody>
      </p:sp>
      <p:sp>
        <p:nvSpPr>
          <p:cNvPr id="363" name="Google Shape;363;p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Water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 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OH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Equal solubility.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/>
          </a:p>
        </p:txBody>
      </p:sp>
      <p:sp>
        <p:nvSpPr>
          <p:cNvPr id="369" name="Google Shape;369;p49"/>
          <p:cNvSpPr txBox="1"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Would you expect 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 to be more soluble in water or the long chain hydrocarbon, 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6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6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?</a:t>
            </a:r>
            <a:endParaRPr/>
          </a:p>
        </p:txBody>
      </p:sp>
      <p:sp>
        <p:nvSpPr>
          <p:cNvPr id="370" name="Google Shape;370;p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Water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 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OH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Equal solubility.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/>
          </a:p>
        </p:txBody>
      </p:sp>
      <p:sp>
        <p:nvSpPr>
          <p:cNvPr id="376" name="Google Shape;376;p50"/>
          <p:cNvSpPr txBox="1"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Compared to 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OH, what would you expect the solubility properties of 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</a:t>
            </a:r>
            <a:r>
              <a:rPr lang="en-US" sz="40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OH to be?</a:t>
            </a:r>
            <a:endParaRPr/>
          </a:p>
        </p:txBody>
      </p:sp>
      <p:sp>
        <p:nvSpPr>
          <p:cNvPr id="377" name="Google Shape;377;p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651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1651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 More soluble in octanol, less soluble in water and </a:t>
            </a:r>
            <a:r>
              <a:rPr lang="en-US" sz="2800"/>
              <a:t>organic matter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Less soluble in octanol, more soluble in water and </a:t>
            </a:r>
            <a:r>
              <a:rPr lang="en-US" sz="2800"/>
              <a:t>organic matter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More soluble in octanol and </a:t>
            </a:r>
            <a:r>
              <a:rPr lang="en-US" sz="2800"/>
              <a:t>organic matter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less soluble in water.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 Less soluble in octanol and </a:t>
            </a:r>
            <a:r>
              <a:rPr lang="en-US" sz="2800"/>
              <a:t>organic matter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less soluble in water.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/>
          </a:p>
        </p:txBody>
      </p:sp>
      <p:sp>
        <p:nvSpPr>
          <p:cNvPr id="383" name="Google Shape;383;p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Bioconcentrate: from non-dietary (water) partitioning</a:t>
            </a:r>
            <a:endParaRPr/>
          </a:p>
        </p:txBody>
      </p:sp>
      <p:sp>
        <p:nvSpPr>
          <p:cNvPr id="384" name="Google Shape;384;p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5" name="Google Shape;38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9580" y="1568450"/>
            <a:ext cx="5944845" cy="452595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51"/>
          <p:cNvSpPr txBox="1"/>
          <p:nvPr/>
        </p:nvSpPr>
        <p:spPr>
          <a:xfrm>
            <a:off x="1599575" y="6245225"/>
            <a:ext cx="60339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"Bioconcentration"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AmadeuBlasco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BY-NC-ND 3.0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2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/>
          </a:p>
        </p:txBody>
      </p:sp>
      <p:sp>
        <p:nvSpPr>
          <p:cNvPr id="392" name="Google Shape;392;p52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8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Biomagnify: concentration up the foodchain</a:t>
            </a:r>
            <a:endParaRPr/>
          </a:p>
        </p:txBody>
      </p:sp>
      <p:sp>
        <p:nvSpPr>
          <p:cNvPr id="393" name="Google Shape;393;p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52"/>
          <p:cNvSpPr txBox="1"/>
          <p:nvPr/>
        </p:nvSpPr>
        <p:spPr>
          <a:xfrm>
            <a:off x="973825" y="6288575"/>
            <a:ext cx="71964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"File:The build up of toxins in a food chain.svg"</a:t>
            </a:r>
            <a:r>
              <a:rPr lang="en-US" sz="1500">
                <a:solidFill>
                  <a:schemeClr val="dk1"/>
                </a:solidFill>
              </a:rPr>
              <a:t> by Øystein Paulsen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CC BY-SA 3.0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pic>
        <p:nvPicPr>
          <p:cNvPr id="395" name="Google Shape;395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3813" y="891375"/>
            <a:ext cx="7196370" cy="5397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/>
          </a:p>
        </p:txBody>
      </p:sp>
      <p:sp>
        <p:nvSpPr>
          <p:cNvPr id="401" name="Google Shape;401;p53"/>
          <p:cNvSpPr txBox="1">
            <a:spLocks noGrp="1"/>
          </p:cNvSpPr>
          <p:nvPr>
            <p:ph type="title"/>
          </p:nvPr>
        </p:nvSpPr>
        <p:spPr>
          <a:xfrm>
            <a:off x="457200" y="274626"/>
            <a:ext cx="8229600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Bioaccumulate</a:t>
            </a:r>
            <a:endParaRPr/>
          </a:p>
        </p:txBody>
      </p:sp>
      <p:sp>
        <p:nvSpPr>
          <p:cNvPr id="402" name="Google Shape;402;p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3" name="Google Shape;40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425" y="982325"/>
            <a:ext cx="9040576" cy="5143825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53"/>
          <p:cNvSpPr txBox="1"/>
          <p:nvPr/>
        </p:nvSpPr>
        <p:spPr>
          <a:xfrm>
            <a:off x="1014600" y="6245150"/>
            <a:ext cx="7114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"Hg"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matthetube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BY-NC-ND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Water</a:t>
            </a:r>
            <a:endParaRPr/>
          </a:p>
        </p:txBody>
      </p:sp>
      <p:sp>
        <p:nvSpPr>
          <p:cNvPr id="182" name="Google Shape;182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184" name="Google Shape;18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53695"/>
            <a:ext cx="8229600" cy="462916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7"/>
          <p:cNvSpPr txBox="1"/>
          <p:nvPr/>
        </p:nvSpPr>
        <p:spPr>
          <a:xfrm>
            <a:off x="1033350" y="6126300"/>
            <a:ext cx="70773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"Water Molecule ball-and-stick model"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borkia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4"/>
          <p:cNvSpPr txBox="1">
            <a:spLocks noGrp="1"/>
          </p:cNvSpPr>
          <p:nvPr>
            <p:ph type="title"/>
          </p:nvPr>
        </p:nvSpPr>
        <p:spPr>
          <a:xfrm>
            <a:off x="2751775" y="294400"/>
            <a:ext cx="3616500" cy="94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Ex: “dioxins”</a:t>
            </a:r>
            <a:endParaRPr/>
          </a:p>
        </p:txBody>
      </p:sp>
      <p:sp>
        <p:nvSpPr>
          <p:cNvPr id="411" name="Google Shape;411;p54"/>
          <p:cNvSpPr txBox="1">
            <a:spLocks noGrp="1"/>
          </p:cNvSpPr>
          <p:nvPr>
            <p:ph type="body" idx="1"/>
          </p:nvPr>
        </p:nvSpPr>
        <p:spPr>
          <a:xfrm>
            <a:off x="266700" y="1588550"/>
            <a:ext cx="8229600" cy="347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5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pic>
        <p:nvPicPr>
          <p:cNvPr id="413" name="Google Shape;41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37412"/>
            <a:ext cx="9144000" cy="24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54"/>
          <p:cNvSpPr txBox="1"/>
          <p:nvPr/>
        </p:nvSpPr>
        <p:spPr>
          <a:xfrm>
            <a:off x="266700" y="5061650"/>
            <a:ext cx="80880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"File:Structures of dibenzo-p-dioxin, 2,3,7,8-tetrachlorodibenzo-p-dioxin and 2,3,4,7,8-pentachlorodibenzofurane.jpg"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Viinamakelainen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55"/>
          <p:cNvSpPr txBox="1">
            <a:spLocks noGrp="1"/>
          </p:cNvSpPr>
          <p:nvPr>
            <p:ph type="body" idx="1"/>
          </p:nvPr>
        </p:nvSpPr>
        <p:spPr>
          <a:xfrm>
            <a:off x="457200" y="1540925"/>
            <a:ext cx="8229600" cy="347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-"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/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lipophilic, bioaccumulate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teratogen, carcinogen, mutagen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5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pic>
        <p:nvPicPr>
          <p:cNvPr id="422" name="Google Shape;42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11849"/>
            <a:ext cx="9144000" cy="24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55"/>
          <p:cNvSpPr txBox="1"/>
          <p:nvPr/>
        </p:nvSpPr>
        <p:spPr>
          <a:xfrm>
            <a:off x="528000" y="5632325"/>
            <a:ext cx="8088000" cy="6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"File:Structures of dibenzo-p-dioxin, 2,3,7,8-tetrachlorodibenzo-p-dioxin and 2,3,4,7,8-pentachlorodibenzofurane.jpg"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Viinamakelainen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sp>
        <p:nvSpPr>
          <p:cNvPr id="424" name="Google Shape;424;p55"/>
          <p:cNvSpPr txBox="1">
            <a:spLocks noGrp="1"/>
          </p:cNvSpPr>
          <p:nvPr>
            <p:ph type="title"/>
          </p:nvPr>
        </p:nvSpPr>
        <p:spPr>
          <a:xfrm>
            <a:off x="2763750" y="249150"/>
            <a:ext cx="3616500" cy="94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Ex: “dioxins”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/>
          </a:p>
        </p:txBody>
      </p:sp>
      <p:sp>
        <p:nvSpPr>
          <p:cNvPr id="430" name="Google Shape;430;p56"/>
          <p:cNvSpPr txBox="1"/>
          <p:nvPr/>
        </p:nvSpPr>
        <p:spPr>
          <a:xfrm>
            <a:off x="8382000" y="6400800"/>
            <a:ext cx="723900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431" name="Google Shape;431;p56"/>
          <p:cNvSpPr txBox="1"/>
          <p:nvPr/>
        </p:nvSpPr>
        <p:spPr>
          <a:xfrm>
            <a:off x="457200" y="228600"/>
            <a:ext cx="7966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Grasshopper Effect:  Global Distillation</a:t>
            </a:r>
            <a:endParaRPr/>
          </a:p>
        </p:txBody>
      </p:sp>
      <p:pic>
        <p:nvPicPr>
          <p:cNvPr id="432" name="Google Shape;43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5150" y="838200"/>
            <a:ext cx="4718800" cy="468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6"/>
          <p:cNvSpPr txBox="1"/>
          <p:nvPr/>
        </p:nvSpPr>
        <p:spPr>
          <a:xfrm>
            <a:off x="118600" y="5924400"/>
            <a:ext cx="8068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"File:Fractional distillation lab apparatus blank version.svg"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This SVG image was created by Medium69. Cette image SVG a été créée par Medium69. Please credit this : William Crochot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3.0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pic>
        <p:nvPicPr>
          <p:cNvPr id="440" name="Google Shape;440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4763" y="292225"/>
            <a:ext cx="7424825" cy="550085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57"/>
          <p:cNvSpPr txBox="1">
            <a:spLocks noGrp="1"/>
          </p:cNvSpPr>
          <p:nvPr>
            <p:ph type="title"/>
          </p:nvPr>
        </p:nvSpPr>
        <p:spPr>
          <a:xfrm>
            <a:off x="492375" y="55783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Canada House of Commons government report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hlink"/>
                </a:solidFill>
                <a:hlinkClick r:id="rId4"/>
              </a:rPr>
              <a:t>https://www.ourcommons.ca/DocumentViewer/en/36-2/ENVI/report-1/page-66</a:t>
            </a:r>
            <a:endParaRPr sz="18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/>
          </a:p>
        </p:txBody>
      </p:sp>
      <p:sp>
        <p:nvSpPr>
          <p:cNvPr id="448" name="Google Shape;448;p58"/>
          <p:cNvSpPr txBox="1"/>
          <p:nvPr/>
        </p:nvSpPr>
        <p:spPr>
          <a:xfrm>
            <a:off x="1143000" y="3511450"/>
            <a:ext cx="7010400" cy="13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</a:t>
            </a: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concentration (</a:t>
            </a:r>
            <a:r>
              <a:rPr lang="en-US" sz="2800" b="1" i="1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mass % and M)</a:t>
            </a:r>
            <a:r>
              <a:rPr lang="en-US" sz="28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the resulting solution when you add 5 grams of NaOH to 95 mL of water?</a:t>
            </a:r>
            <a:endParaRPr/>
          </a:p>
        </p:txBody>
      </p:sp>
      <p:sp>
        <p:nvSpPr>
          <p:cNvPr id="449" name="Google Shape;449;p58"/>
          <p:cNvSpPr txBox="1"/>
          <p:nvPr/>
        </p:nvSpPr>
        <p:spPr>
          <a:xfrm>
            <a:off x="381000" y="2449600"/>
            <a:ext cx="8534400" cy="26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0" name="Google Shape;450;p58"/>
          <p:cNvSpPr txBox="1"/>
          <p:nvPr/>
        </p:nvSpPr>
        <p:spPr>
          <a:xfrm>
            <a:off x="1905000" y="304800"/>
            <a:ext cx="6248400" cy="6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3600" b="0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Concentration Terms</a:t>
            </a:r>
            <a:endParaRPr sz="3600" b="0" i="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endParaRPr sz="36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25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Mass % = [mass solute/mass solution] x 100</a:t>
            </a:r>
            <a:endParaRPr sz="25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endParaRPr sz="25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25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Molarity = moles solute/L of solution</a:t>
            </a:r>
            <a:r>
              <a:rPr lang="en-US" sz="27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7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6" name="Google Shape;456;p5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57" name="Google Shape;457;p5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458" name="Google Shape;458;p59"/>
          <p:cNvSpPr txBox="1"/>
          <p:nvPr/>
        </p:nvSpPr>
        <p:spPr>
          <a:xfrm>
            <a:off x="247700" y="6324600"/>
            <a:ext cx="85170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3"/>
              </a:rPr>
              <a:t>"File:Periodic table AH.png"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Ahazard.sciencewriter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CC BY-SA 4.0</a:t>
            </a:r>
            <a:r>
              <a:rPr lang="en-US" sz="1500" u="sng">
                <a:solidFill>
                  <a:schemeClr val="hlink"/>
                </a:solidFill>
              </a:rPr>
              <a:t>  </a:t>
            </a:r>
            <a:endParaRPr sz="1800"/>
          </a:p>
        </p:txBody>
      </p:sp>
      <p:pic>
        <p:nvPicPr>
          <p:cNvPr id="459" name="Google Shape;459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-228088"/>
            <a:ext cx="9143999" cy="647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0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/>
          </a:p>
        </p:txBody>
      </p:sp>
      <p:sp>
        <p:nvSpPr>
          <p:cNvPr id="465" name="Google Shape;465;p60"/>
          <p:cNvSpPr txBox="1"/>
          <p:nvPr/>
        </p:nvSpPr>
        <p:spPr>
          <a:xfrm>
            <a:off x="1905000" y="304800"/>
            <a:ext cx="62484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3600" b="0" i="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Concentration Terms</a:t>
            </a:r>
            <a:endParaRPr/>
          </a:p>
        </p:txBody>
      </p:sp>
      <p:sp>
        <p:nvSpPr>
          <p:cNvPr id="466" name="Google Shape;466;p60"/>
          <p:cNvSpPr txBox="1"/>
          <p:nvPr/>
        </p:nvSpPr>
        <p:spPr>
          <a:xfrm>
            <a:off x="228600" y="1042975"/>
            <a:ext cx="8709300" cy="36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hundred (percent)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million (ppm)</a:t>
            </a: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1 part solute in 1,000,000 parts solvent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Parts per billion (ppb)</a:t>
            </a:r>
            <a:endParaRPr sz="2400" b="1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1 part solute in 1,000,000,000 parts solvent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Ex: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maximum contaminant level [MCL] for dioxin in drinking water is set at 3 ×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-8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ppm. A sample of drinking water is found to contain 2 ×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-4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ppb. Is the sample of water safe to drink?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7" name="Google Shape;467;p60"/>
          <p:cNvSpPr txBox="1"/>
          <p:nvPr/>
        </p:nvSpPr>
        <p:spPr>
          <a:xfrm>
            <a:off x="685800" y="1511625"/>
            <a:ext cx="8153400" cy="8382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 of NaCl as part of 100 g of solution is a </a:t>
            </a: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% NaCl solution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in 100 = 1 in 1 x 10</a:t>
            </a:r>
            <a:r>
              <a:rPr lang="en-US" sz="24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2400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8" name="Google Shape;468;p60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61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37</a:t>
            </a:fld>
            <a:endParaRPr/>
          </a:p>
        </p:txBody>
      </p:sp>
      <p:sp>
        <p:nvSpPr>
          <p:cNvPr id="474" name="Google Shape;474;p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475" name="Google Shape;475;p61"/>
          <p:cNvSpPr txBox="1">
            <a:spLocks noGrp="1"/>
          </p:cNvSpPr>
          <p:nvPr>
            <p:ph type="body" idx="1"/>
          </p:nvPr>
        </p:nvSpPr>
        <p:spPr>
          <a:xfrm>
            <a:off x="990600" y="17526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present carbon dioxide concentrations in air ~ 0.040 %</a:t>
            </a:r>
            <a:endParaRPr/>
          </a:p>
          <a:p>
            <a:pPr marL="34290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 - if the indoor CO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concentration in a building is measured at 4002 ppm, would this be considered normal?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ie. What is the 0.040 % concentration expressed as ppm?  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62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38</a:t>
            </a:fld>
            <a:endParaRPr/>
          </a:p>
        </p:txBody>
      </p:sp>
      <p:sp>
        <p:nvSpPr>
          <p:cNvPr id="481" name="Google Shape;481;p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Book Antiqua"/>
              <a:buNone/>
            </a:pPr>
            <a:r>
              <a:rPr lang="en-US" sz="4400" b="0" i="0" u="none">
                <a:solidFill>
                  <a:schemeClr val="dk2"/>
                </a:solidFill>
                <a:latin typeface="Book Antiqua"/>
                <a:ea typeface="Book Antiqua"/>
                <a:cs typeface="Book Antiqua"/>
                <a:sym typeface="Book Antiqua"/>
              </a:rPr>
              <a:t>The 1 %</a:t>
            </a:r>
            <a:endParaRPr/>
          </a:p>
        </p:txBody>
      </p:sp>
      <p:sp>
        <p:nvSpPr>
          <p:cNvPr id="482" name="Google Shape;482;p62"/>
          <p:cNvSpPr txBox="1">
            <a:spLocks noGrp="1"/>
          </p:cNvSpPr>
          <p:nvPr>
            <p:ph type="body" idx="1"/>
          </p:nvPr>
        </p:nvSpPr>
        <p:spPr>
          <a:xfrm>
            <a:off x="1066800" y="1905000"/>
            <a:ext cx="7772400" cy="41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example, carbon dioxide = 0.040 %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 400 ppm.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So, the measurement of 4002 ppm is 10 times the normal tropospheric [CO</a:t>
            </a:r>
            <a:r>
              <a:rPr lang="en-US" sz="32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].  </a:t>
            </a:r>
            <a:endParaRPr/>
          </a:p>
          <a:p>
            <a:pPr marL="342900" lvl="0" indent="-34290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(most likely, more outside air would need to be introduced to the building)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63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39</a:t>
            </a:fld>
            <a:endParaRPr/>
          </a:p>
        </p:txBody>
      </p:sp>
      <p:sp>
        <p:nvSpPr>
          <p:cNvPr id="488" name="Google Shape;488;p63"/>
          <p:cNvSpPr txBox="1">
            <a:spLocks noGrp="1"/>
          </p:cNvSpPr>
          <p:nvPr>
            <p:ph type="body" idx="1"/>
          </p:nvPr>
        </p:nvSpPr>
        <p:spPr>
          <a:xfrm>
            <a:off x="1066800" y="609600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permissible upper limit for concern for ground level carbon monoxide is given as 0.009 ppt. A researcher finds the level in </a:t>
            </a:r>
            <a:r>
              <a:rPr lang="en-US"/>
              <a:t>Winnipeg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one day to be measuring at 6 ppm. What is the measured value in ppt and is this </a:t>
            </a:r>
            <a:r>
              <a:rPr lang="en-US"/>
              <a:t>permissible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0.06 ppt, this is </a:t>
            </a:r>
            <a:r>
              <a:rPr lang="en-US"/>
              <a:t>not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0.06 ppt, this is</a:t>
            </a:r>
            <a:r>
              <a:rPr lang="en-US"/>
              <a:t>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0.006 ppt, this is </a:t>
            </a:r>
            <a:r>
              <a:rPr lang="en-US"/>
              <a:t>not 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0.006 ppt, this is </a:t>
            </a:r>
            <a:r>
              <a:rPr lang="en-US"/>
              <a:t>permissible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0.0006 ppt, this no</a:t>
            </a:r>
            <a:r>
              <a:rPr lang="en-US"/>
              <a:t>t permissible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194" name="Google Shape;19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74625"/>
            <a:ext cx="8229600" cy="497889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8"/>
          <p:cNvSpPr txBox="1"/>
          <p:nvPr/>
        </p:nvSpPr>
        <p:spPr>
          <a:xfrm>
            <a:off x="1684525" y="6245225"/>
            <a:ext cx="55932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"File:Miri9.jpg"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J:136401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BY-SA 3.0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64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</a:t>
            </a:fld>
            <a:endParaRPr/>
          </a:p>
        </p:txBody>
      </p:sp>
      <p:sp>
        <p:nvSpPr>
          <p:cNvPr id="494" name="Google Shape;494;p64"/>
          <p:cNvSpPr txBox="1">
            <a:spLocks noGrp="1"/>
          </p:cNvSpPr>
          <p:nvPr>
            <p:ph type="body" idx="1"/>
          </p:nvPr>
        </p:nvSpPr>
        <p:spPr>
          <a:xfrm>
            <a:off x="1066800" y="609600"/>
            <a:ext cx="7772400" cy="55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permissible upper limit for ground level ozone is 0.12 ppm.   A researcher finds the level in Toronto one day to be measuring at 580 pp</a:t>
            </a:r>
            <a:r>
              <a:rPr lang="en-US"/>
              <a:t>b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 What is the measured value in ppm and is this of concern?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58 ppm, this is of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0.00058 ppm, this is of no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C.  0.58 ppm, this is of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D. 58 ppm, this is of no concern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 0.58 ppm, this is of no concern.</a:t>
            </a:r>
            <a:endParaRPr/>
          </a:p>
          <a:p>
            <a:pPr marL="342900" lvl="0" indent="-165100" algn="l" rtl="0">
              <a:spcBef>
                <a:spcPts val="560"/>
              </a:spcBef>
              <a:spcAft>
                <a:spcPts val="0"/>
              </a:spcAft>
              <a:buSzPts val="2800"/>
              <a:buFont typeface="Arial"/>
              <a:buNone/>
            </a:pPr>
            <a:endParaRPr sz="2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Hydrogen bond</a:t>
            </a:r>
            <a:endParaRPr/>
          </a:p>
        </p:txBody>
      </p:sp>
      <p:sp>
        <p:nvSpPr>
          <p:cNvPr id="202" name="Google Shape;202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an especially strong intermolecular force between an electronegative element (such as N, O or a halogen) and a hydrogen that is covalently bound to an electronegative element (such as N, O or a halogen). </a:t>
            </a:r>
            <a:endParaRPr/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Ex: H</a:t>
            </a:r>
            <a:r>
              <a:rPr lang="en-US" baseline="-25000"/>
              <a:t>2</a:t>
            </a:r>
            <a:r>
              <a:rPr lang="en-US"/>
              <a:t>O, NH</a:t>
            </a:r>
            <a:r>
              <a:rPr lang="en-US" baseline="-25000"/>
              <a:t>3</a:t>
            </a:r>
            <a:r>
              <a:rPr lang="en-US"/>
              <a:t>, CH</a:t>
            </a:r>
            <a:r>
              <a:rPr lang="en-US" baseline="-25000"/>
              <a:t>3</a:t>
            </a:r>
            <a:r>
              <a:rPr lang="en-US"/>
              <a:t>C(=O)CH</a:t>
            </a:r>
            <a:r>
              <a:rPr lang="en-US" baseline="-25000"/>
              <a:t>3</a:t>
            </a:r>
            <a:r>
              <a:rPr lang="en-US"/>
              <a:t>, </a:t>
            </a:r>
            <a:endParaRPr/>
          </a:p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NH</a:t>
            </a:r>
            <a:r>
              <a:rPr lang="en-US" baseline="-25000"/>
              <a:t>3 </a:t>
            </a:r>
            <a:r>
              <a:rPr lang="en-US"/>
              <a:t>in CH</a:t>
            </a:r>
            <a:r>
              <a:rPr lang="en-US" baseline="-25000"/>
              <a:t>3</a:t>
            </a:r>
            <a:r>
              <a:rPr lang="en-US"/>
              <a:t>C(=O)CH</a:t>
            </a:r>
            <a:r>
              <a:rPr lang="en-US" baseline="-25000"/>
              <a:t>3 </a:t>
            </a:r>
            <a:endParaRPr/>
          </a:p>
        </p:txBody>
      </p:sp>
      <p:sp>
        <p:nvSpPr>
          <p:cNvPr id="203" name="Google Shape;203;p2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457200" y="13628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Surface Tension</a:t>
            </a:r>
            <a:endParaRPr/>
          </a:p>
        </p:txBody>
      </p:sp>
      <p:sp>
        <p:nvSpPr>
          <p:cNvPr id="211" name="Google Shape;211;p30"/>
          <p:cNvSpPr txBox="1">
            <a:spLocks noGrp="1"/>
          </p:cNvSpPr>
          <p:nvPr>
            <p:ph type="body" idx="1"/>
          </p:nvPr>
        </p:nvSpPr>
        <p:spPr>
          <a:xfrm>
            <a:off x="835275" y="2250825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2" name="Google Shape;21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3428" y="1150800"/>
            <a:ext cx="7075598" cy="509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0"/>
          <p:cNvSpPr txBox="1"/>
          <p:nvPr/>
        </p:nvSpPr>
        <p:spPr>
          <a:xfrm>
            <a:off x="1289250" y="6288575"/>
            <a:ext cx="69699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"Gerridae"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Arctic Wolf Pictures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BY-ND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>
            <a:spLocks noGrp="1"/>
          </p:cNvSpPr>
          <p:nvPr>
            <p:ph type="title"/>
          </p:nvPr>
        </p:nvSpPr>
        <p:spPr>
          <a:xfrm>
            <a:off x="457200" y="96753"/>
            <a:ext cx="8229600" cy="822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Ice floats</a:t>
            </a:r>
            <a:endParaRPr/>
          </a:p>
        </p:txBody>
      </p:sp>
      <p:sp>
        <p:nvSpPr>
          <p:cNvPr id="220" name="Google Shape;220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22" name="Google Shape;22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840723"/>
            <a:ext cx="4539350" cy="3404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1"/>
          <p:cNvSpPr txBox="1"/>
          <p:nvPr/>
        </p:nvSpPr>
        <p:spPr>
          <a:xfrm>
            <a:off x="4286250" y="6288575"/>
            <a:ext cx="41352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"IMGP2804.JPG"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lIHd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  <p:pic>
        <p:nvPicPr>
          <p:cNvPr id="224" name="Google Shape;224;p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918975"/>
            <a:ext cx="4455974" cy="445597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 txBox="1"/>
          <p:nvPr/>
        </p:nvSpPr>
        <p:spPr>
          <a:xfrm>
            <a:off x="314325" y="5531125"/>
            <a:ext cx="30000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8"/>
              </a:rPr>
              <a:t>"iceIh"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9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9"/>
              </a:rPr>
              <a:t>vitroid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10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10"/>
              </a:rPr>
              <a:t>CC BY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/>
          </a:p>
        </p:txBody>
      </p:sp>
      <p:sp>
        <p:nvSpPr>
          <p:cNvPr id="231" name="Google Shape;231;p32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ion</a:t>
            </a:r>
            <a:endParaRPr/>
          </a:p>
        </p:txBody>
      </p:sp>
      <p:sp>
        <p:nvSpPr>
          <p:cNvPr id="232" name="Google Shape;232;p32"/>
          <p:cNvSpPr txBox="1">
            <a:spLocks noGrp="1"/>
          </p:cNvSpPr>
          <p:nvPr>
            <p:ph type="body" idx="1"/>
          </p:nvPr>
        </p:nvSpPr>
        <p:spPr>
          <a:xfrm>
            <a:off x="838200" y="1219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742950" lvl="1" indent="-2857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atom or group of atoms that has lost or gained one or more electrons so that it is no longer electrically neutral</a:t>
            </a:r>
            <a:endParaRPr/>
          </a:p>
          <a:p>
            <a:pPr marL="11430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Will form based on the ‘stable’ electron configuration of the noble gases (Group 8)</a:t>
            </a:r>
            <a:endParaRPr sz="20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000"/>
          </a:p>
          <a:p>
            <a:pPr marL="742950" lvl="1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500"/>
              <a:buChar char="–"/>
            </a:pPr>
            <a:r>
              <a:rPr lang="en-US" sz="2500"/>
              <a:t>ex: potassium chloride</a:t>
            </a:r>
            <a:endParaRPr sz="2500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239" name="Google Shape;239;p33"/>
          <p:cNvSpPr txBox="1">
            <a:spLocks noGrp="1"/>
          </p:cNvSpPr>
          <p:nvPr>
            <p:ph type="title"/>
          </p:nvPr>
        </p:nvSpPr>
        <p:spPr>
          <a:xfrm>
            <a:off x="457200" y="234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lattice energy - </a:t>
            </a:r>
            <a:r>
              <a:rPr lang="en-US" sz="3200">
                <a:solidFill>
                  <a:schemeClr val="dk1"/>
                </a:solidFill>
              </a:rPr>
              <a:t>a measure of the strength of bonds in an ionic compound</a:t>
            </a:r>
            <a:endParaRPr sz="32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endParaRPr/>
          </a:p>
        </p:txBody>
      </p:sp>
      <p:sp>
        <p:nvSpPr>
          <p:cNvPr id="240" name="Google Shape;240;p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225" y="1080462"/>
            <a:ext cx="6727549" cy="504567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33"/>
          <p:cNvSpPr txBox="1"/>
          <p:nvPr/>
        </p:nvSpPr>
        <p:spPr>
          <a:xfrm>
            <a:off x="1208225" y="6126150"/>
            <a:ext cx="672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"Structure of a Crystal lattice"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Fovea Centralis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BY-ND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1184</Words>
  <Application>Microsoft Macintosh PowerPoint</Application>
  <PresentationFormat>On-screen Show (4:3)</PresentationFormat>
  <Paragraphs>193</Paragraphs>
  <Slides>40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5" baseType="lpstr">
      <vt:lpstr>Arial</vt:lpstr>
      <vt:lpstr>Book Antiqua</vt:lpstr>
      <vt:lpstr>Times New Roman</vt:lpstr>
      <vt:lpstr>Default Design</vt:lpstr>
      <vt:lpstr>1_Default Design</vt:lpstr>
      <vt:lpstr>PowerPoint Presentation</vt:lpstr>
      <vt:lpstr>PowerPoint Presentation</vt:lpstr>
      <vt:lpstr>Water</vt:lpstr>
      <vt:lpstr>PowerPoint Presentation</vt:lpstr>
      <vt:lpstr>Hydrogen bond</vt:lpstr>
      <vt:lpstr>Surface Tension</vt:lpstr>
      <vt:lpstr>Ice floats</vt:lpstr>
      <vt:lpstr>ion</vt:lpstr>
      <vt:lpstr>lattice energy - a measure of the strength of bonds in an ionic compound </vt:lpstr>
      <vt:lpstr>Dissolution of KCl(s) in water</vt:lpstr>
      <vt:lpstr>PowerPoint Presentation</vt:lpstr>
      <vt:lpstr>Second Law of Thermodynamics</vt:lpstr>
      <vt:lpstr>PowerPoint Presentation</vt:lpstr>
      <vt:lpstr>CH3CH2CH2CH2CH3 +  H2O</vt:lpstr>
      <vt:lpstr>immiscible liquids</vt:lpstr>
      <vt:lpstr>CH3CH2CH2CH2CH3 +   CH3CH2CH2CH3</vt:lpstr>
      <vt:lpstr>“Like dissolves like”</vt:lpstr>
      <vt:lpstr>CH3CH2OH + H2O</vt:lpstr>
      <vt:lpstr>CH3CH2CH2OH + H2O</vt:lpstr>
      <vt:lpstr>CH3CH2CH2CH2CH2CH2CH2CH2OH  + H2O</vt:lpstr>
      <vt:lpstr>CH3CH2CH2CH2CH2CH2CH2CH2OH  + H2O</vt:lpstr>
      <vt:lpstr>CH3CH2CH2CH2CH2CH2CH2CH2OH  + H2O</vt:lpstr>
      <vt:lpstr>PowerPoint Presentation</vt:lpstr>
      <vt:lpstr>Would you expect MgCl2 to be more soluble in water or the long chain hydrocarbon, CH3CH2CH2CH2CH2CH2CH2CH2OH ?</vt:lpstr>
      <vt:lpstr>Would you expect CH3CH2CH2CH2CH2CH2CH2CH2Cl to be more soluble in water or the long chain hydrocarbon, CH3CH2CH2CH2CH2CH2CH2CH2OH ?</vt:lpstr>
      <vt:lpstr>Compared to CH3CH2OH, what would you expect the solubility properties of CH3CH2CH2CH2OH to be?</vt:lpstr>
      <vt:lpstr>Bioconcentrate: from non-dietary (water) partitioning</vt:lpstr>
      <vt:lpstr>Biomagnify: concentration up the foodchain</vt:lpstr>
      <vt:lpstr>Bioaccumulate</vt:lpstr>
      <vt:lpstr>Ex: “dioxins”</vt:lpstr>
      <vt:lpstr>Ex: “dioxins”</vt:lpstr>
      <vt:lpstr>PowerPoint Presentation</vt:lpstr>
      <vt:lpstr>Canada House of Commons government report  https://www.ourcommons.ca/DocumentViewer/en/36-2/ENVI/report-1/page-66</vt:lpstr>
      <vt:lpstr>PowerPoint Presentation</vt:lpstr>
      <vt:lpstr>PowerPoint Presentation</vt:lpstr>
      <vt:lpstr>PowerPoint Presentation</vt:lpstr>
      <vt:lpstr>The 1 %</vt:lpstr>
      <vt:lpstr>The 1 %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2020-09-19T16:48:09Z</dcterms:modified>
</cp:coreProperties>
</file>