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 showComments="0">
  <p:normalViewPr>
    <p:restoredLeft sz="15608"/>
    <p:restoredTop sz="94643"/>
  </p:normalViewPr>
  <p:slideViewPr>
    <p:cSldViewPr snapToGrid="0">
      <p:cViewPr varScale="1">
        <p:scale>
          <a:sx n="90" d="100"/>
          <a:sy n="90" d="100"/>
        </p:scale>
        <p:origin x="174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435594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/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7" name="Google Shape;87;p1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275296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1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569810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2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915627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78fed314ee_0_24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g78fed314ee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900114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3:notes"/>
          <p:cNvSpPr txBox="1"/>
          <p:nvPr/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/>
          </a:p>
        </p:txBody>
      </p:sp>
      <p:sp>
        <p:nvSpPr>
          <p:cNvPr id="178" name="Google Shape;17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9" name="Google Shape;179;p13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324765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78fed314ee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78fed314ee_0_17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g78fed314ee_0_17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15494202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78fed314ee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78fed314ee_0_9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g78fed314ee_0_9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720211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978135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90f86e8ca6_0_29:notes"/>
          <p:cNvSpPr txBox="1"/>
          <p:nvPr/>
        </p:nvSpPr>
        <p:spPr>
          <a:xfrm>
            <a:off x="3884612" y="8829675"/>
            <a:ext cx="29718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/>
          </a:p>
        </p:txBody>
      </p:sp>
      <p:sp>
        <p:nvSpPr>
          <p:cNvPr id="106" name="Google Shape;106;g90f86e8ca6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7" name="Google Shape;107;g90f86e8ca6_0_29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45064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90f86e8ca6_0_38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g90f86e8ca6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11000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:notes"/>
          <p:cNvSpPr txBox="1"/>
          <p:nvPr/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/>
          </a:p>
        </p:txBody>
      </p:sp>
      <p:sp>
        <p:nvSpPr>
          <p:cNvPr id="119" name="Google Shape;11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0" name="Google Shape;120;p7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38184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90f86e8ca6_0_49:notes"/>
          <p:cNvSpPr txBox="1"/>
          <p:nvPr/>
        </p:nvSpPr>
        <p:spPr>
          <a:xfrm>
            <a:off x="3884612" y="8829675"/>
            <a:ext cx="29718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/>
          </a:p>
        </p:txBody>
      </p:sp>
      <p:sp>
        <p:nvSpPr>
          <p:cNvPr id="127" name="Google Shape;127;g90f86e8ca6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8" name="Google Shape;128;g90f86e8ca6_0_49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20280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90f86e8ca6_0_147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g90f86e8ca6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385619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9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390394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90f86e8ca6_0_56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g90f86e8ca6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4818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00FFFF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SzPts val="3200"/>
              <a:buFont typeface="Arial"/>
              <a:buChar char="•"/>
              <a:defRPr sz="32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003300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003300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hyperlink" Target="https://www.flickr.com/photos/8637147@N07/2393066543" TargetMode="External"/><Relationship Id="rId5" Type="http://schemas.openxmlformats.org/officeDocument/2006/relationships/hyperlink" Target="https://www.flickr.com/photos/8637147@N07" TargetMode="External"/><Relationship Id="rId6" Type="http://schemas.openxmlformats.org/officeDocument/2006/relationships/hyperlink" Target="https://creativecommons.org/licenses/by-nc/2.0/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www.bbc.com/future/article/20190823-can-lessons-from-acid-rain-help-stop-climate-chang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hemistry2e.pressbooks.com" TargetMode="External"/><Relationship Id="rId4" Type="http://schemas.openxmlformats.org/officeDocument/2006/relationships/hyperlink" Target="https://creativecommons.org/licenses/by/4.0/" TargetMode="External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/>
        </p:nvSpPr>
        <p:spPr>
          <a:xfrm>
            <a:off x="1072350" y="182550"/>
            <a:ext cx="6999300" cy="767100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Acid </a:t>
            </a:r>
            <a:r>
              <a:rPr lang="en-US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Precipitation</a:t>
            </a:r>
            <a:endParaRPr sz="3600"/>
          </a:p>
        </p:txBody>
      </p:sp>
      <p:sp>
        <p:nvSpPr>
          <p:cNvPr id="90" name="Google Shape;90;p13"/>
          <p:cNvSpPr txBox="1"/>
          <p:nvPr/>
        </p:nvSpPr>
        <p:spPr>
          <a:xfrm>
            <a:off x="1882175" y="6073175"/>
            <a:ext cx="5257200" cy="52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Photo by Steve Schlachter reproduced under Creative Commons Attribution License 4.0</a:t>
            </a:r>
            <a:endParaRPr sz="2000"/>
          </a:p>
        </p:txBody>
      </p:sp>
      <p:pic>
        <p:nvPicPr>
          <p:cNvPr id="91" name="Google Shape;9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4688" y="1025850"/>
            <a:ext cx="4971123" cy="4971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2"/>
          <p:cNvSpPr txBox="1"/>
          <p:nvPr/>
        </p:nvSpPr>
        <p:spPr>
          <a:xfrm>
            <a:off x="8566150" y="6259512"/>
            <a:ext cx="56515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6.5</a:t>
            </a:r>
            <a:endParaRPr/>
          </a:p>
        </p:txBody>
      </p:sp>
      <p:sp>
        <p:nvSpPr>
          <p:cNvPr id="159" name="Google Shape;159;p22"/>
          <p:cNvSpPr txBox="1"/>
          <p:nvPr/>
        </p:nvSpPr>
        <p:spPr>
          <a:xfrm>
            <a:off x="457200" y="838200"/>
            <a:ext cx="7630800" cy="206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imes New Roman"/>
              <a:buNone/>
            </a:pPr>
            <a:r>
              <a:rPr lang="en-US" sz="3600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Pure water has a pH of 7.0, while normal rain has a pH of around 5.7 because of dissolved CO</a:t>
            </a:r>
            <a:r>
              <a:rPr lang="en-US" sz="3600" baseline="-25000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1800" baseline="-25000">
              <a:solidFill>
                <a:srgbClr val="003300"/>
              </a:solidFill>
            </a:endParaRPr>
          </a:p>
        </p:txBody>
      </p:sp>
      <p:sp>
        <p:nvSpPr>
          <p:cNvPr id="160" name="Google Shape;160;p22"/>
          <p:cNvSpPr txBox="1"/>
          <p:nvPr/>
        </p:nvSpPr>
        <p:spPr>
          <a:xfrm>
            <a:off x="381000" y="2899200"/>
            <a:ext cx="8382000" cy="41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"/>
          <p:cNvSpPr txBox="1">
            <a:spLocks noGrp="1"/>
          </p:cNvSpPr>
          <p:nvPr>
            <p:ph type="title"/>
          </p:nvPr>
        </p:nvSpPr>
        <p:spPr>
          <a:xfrm>
            <a:off x="457200" y="183499"/>
            <a:ext cx="8229600" cy="83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But acid </a:t>
            </a:r>
            <a:r>
              <a:rPr lang="en-US" sz="2800">
                <a:solidFill>
                  <a:schemeClr val="dk1"/>
                </a:solidFill>
              </a:rPr>
              <a:t>precipitation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can have very low pH </a:t>
            </a:r>
            <a:r>
              <a:rPr lang="en-US" sz="2800">
                <a:solidFill>
                  <a:schemeClr val="dk1"/>
                </a:solidFill>
              </a:rPr>
              <a:t>value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  </a:t>
            </a:r>
            <a:b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Google Shape;16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8300" y="626501"/>
            <a:ext cx="6623924" cy="620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>
            <a:spLocks noGrp="1"/>
          </p:cNvSpPr>
          <p:nvPr>
            <p:ph type="title"/>
          </p:nvPr>
        </p:nvSpPr>
        <p:spPr>
          <a:xfrm>
            <a:off x="457200" y="1308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Acidic precipitation damages forests, aquatic life, monuments </a:t>
            </a:r>
            <a:endParaRPr sz="36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34290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>
              <a:solidFill>
                <a:schemeClr val="dk1"/>
              </a:solidFill>
            </a:endParaRPr>
          </a:p>
        </p:txBody>
      </p:sp>
      <p:pic>
        <p:nvPicPr>
          <p:cNvPr id="174" name="Google Shape;17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2225" y="1406363"/>
            <a:ext cx="7399549" cy="4913775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4"/>
          <p:cNvSpPr txBox="1"/>
          <p:nvPr/>
        </p:nvSpPr>
        <p:spPr>
          <a:xfrm>
            <a:off x="1222050" y="6320150"/>
            <a:ext cx="6699900" cy="48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u="sng">
                <a:solidFill>
                  <a:schemeClr val="hlink"/>
                </a:solidFill>
                <a:hlinkClick r:id="rId4"/>
              </a:rPr>
              <a:t>"Big Mine Run, Acid Mine Drainage"</a:t>
            </a:r>
            <a:r>
              <a:rPr lang="en-US" sz="1300">
                <a:solidFill>
                  <a:schemeClr val="dk1"/>
                </a:solidFill>
              </a:rPr>
              <a:t> by</a:t>
            </a:r>
            <a:r>
              <a:rPr lang="en-US" sz="13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300" u="sng">
                <a:solidFill>
                  <a:schemeClr val="hlink"/>
                </a:solidFill>
                <a:hlinkClick r:id="rId5"/>
              </a:rPr>
              <a:t>Chris_Williams_PhD</a:t>
            </a:r>
            <a:r>
              <a:rPr lang="en-US" sz="1300">
                <a:solidFill>
                  <a:schemeClr val="dk1"/>
                </a:solidFill>
              </a:rPr>
              <a:t> is licensed under</a:t>
            </a:r>
            <a:r>
              <a:rPr lang="en-US" sz="13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300" u="sng">
                <a:solidFill>
                  <a:schemeClr val="hlink"/>
                </a:solidFill>
                <a:hlinkClick r:id="rId6"/>
              </a:rPr>
              <a:t>CC BY-NC 2.0</a:t>
            </a:r>
            <a:r>
              <a:rPr lang="en-US" sz="1300" u="sng">
                <a:solidFill>
                  <a:schemeClr val="hlink"/>
                </a:solidFill>
              </a:rPr>
              <a:t> </a:t>
            </a:r>
            <a:endParaRPr sz="1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5"/>
          <p:cNvSpPr txBox="1"/>
          <p:nvPr/>
        </p:nvSpPr>
        <p:spPr>
          <a:xfrm>
            <a:off x="8566150" y="6259512"/>
            <a:ext cx="56515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endParaRPr/>
          </a:p>
        </p:txBody>
      </p:sp>
      <p:sp>
        <p:nvSpPr>
          <p:cNvPr id="182" name="Google Shape;182;p25"/>
          <p:cNvSpPr txBox="1"/>
          <p:nvPr/>
        </p:nvSpPr>
        <p:spPr>
          <a:xfrm>
            <a:off x="457200" y="533400"/>
            <a:ext cx="8382000" cy="4149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3400" u="sng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Remember</a:t>
            </a:r>
            <a:r>
              <a:rPr lang="en-US" sz="3400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Because the pH scale is logarithmic, 1 unit of pH is a difference of 10 times in the amount of acidity.</a:t>
            </a:r>
            <a:endParaRPr sz="3400">
              <a:solidFill>
                <a:srgbClr val="0033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 sz="3400">
              <a:solidFill>
                <a:srgbClr val="0033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3400" b="0" i="0" u="none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Analysis of rain for specific compounds has indicat</a:t>
            </a:r>
            <a:r>
              <a:rPr lang="en-US" sz="3400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ed </a:t>
            </a:r>
            <a:r>
              <a:rPr lang="en-US" sz="3400" b="0" i="0" u="none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that the </a:t>
            </a:r>
            <a:r>
              <a:rPr lang="en-US" sz="3400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primary components responsible for the extra acidity </a:t>
            </a:r>
            <a:r>
              <a:rPr lang="en-US" sz="3400" b="0" i="0" u="none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are the </a:t>
            </a:r>
            <a:r>
              <a:rPr lang="en-US" sz="3400" b="1" i="1" u="none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oxides of sulfur and nitrogen</a:t>
            </a:r>
            <a:r>
              <a:rPr lang="en-US" sz="3400" b="0" i="0" u="none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2000">
              <a:solidFill>
                <a:srgbClr val="0033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endParaRPr sz="2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6"/>
          <p:cNvSpPr txBox="1">
            <a:spLocks noGrp="1"/>
          </p:cNvSpPr>
          <p:nvPr>
            <p:ph type="title"/>
          </p:nvPr>
        </p:nvSpPr>
        <p:spPr>
          <a:xfrm>
            <a:off x="457200" y="58117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Source - U.S. Energy Information Administration</a:t>
            </a:r>
            <a:endParaRPr sz="1800"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1"/>
          </p:nvPr>
        </p:nvSpPr>
        <p:spPr>
          <a:xfrm>
            <a:off x="457200" y="1573825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0" name="Google Shape;19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9" y="856500"/>
            <a:ext cx="8229600" cy="419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BBC - The bittersweet story of how we stopped acid rain</a:t>
            </a:r>
            <a:r>
              <a:rPr lang="en-US"/>
              <a:t> (ELA)</a:t>
            </a:r>
            <a:endParaRPr/>
          </a:p>
        </p:txBody>
      </p:sp>
      <p:sp>
        <p:nvSpPr>
          <p:cNvPr id="197" name="Google Shape;197;p27"/>
          <p:cNvSpPr txBox="1">
            <a:spLocks noGrp="1"/>
          </p:cNvSpPr>
          <p:nvPr>
            <p:ph type="body" idx="1"/>
          </p:nvPr>
        </p:nvSpPr>
        <p:spPr>
          <a:xfrm>
            <a:off x="414375" y="2276575"/>
            <a:ext cx="8229600" cy="32715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sz="2800" u="sng">
                <a:solidFill>
                  <a:schemeClr val="hlink"/>
                </a:solidFill>
                <a:hlinkClick r:id="rId3"/>
              </a:rPr>
              <a:t>https://www.bbc.com/future/article/20190823-can-lessons-from-acid-rain-help-stop-climate-change</a:t>
            </a:r>
            <a:endParaRPr sz="2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/>
          <p:nvPr/>
        </p:nvSpPr>
        <p:spPr>
          <a:xfrm>
            <a:off x="8566150" y="6259512"/>
            <a:ext cx="56515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6.1</a:t>
            </a:r>
            <a:endParaRPr/>
          </a:p>
        </p:txBody>
      </p:sp>
      <p:sp>
        <p:nvSpPr>
          <p:cNvPr id="97" name="Google Shape;97;p14"/>
          <p:cNvSpPr txBox="1"/>
          <p:nvPr/>
        </p:nvSpPr>
        <p:spPr>
          <a:xfrm>
            <a:off x="533400" y="457200"/>
            <a:ext cx="8305800" cy="946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 b="1" i="1" u="none">
                <a:latin typeface="Times New Roman"/>
                <a:ea typeface="Times New Roman"/>
                <a:cs typeface="Times New Roman"/>
                <a:sym typeface="Times New Roman"/>
              </a:rPr>
              <a:t>One way to define an acid is as a substance that releases hydrogen ions, H</a:t>
            </a:r>
            <a:r>
              <a:rPr lang="en-US" sz="2800" b="1" i="1" u="none" baseline="30000"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  <a:r>
              <a:rPr lang="en-US" sz="2800" b="1" i="1" u="none">
                <a:latin typeface="Times New Roman"/>
                <a:ea typeface="Times New Roman"/>
                <a:cs typeface="Times New Roman"/>
                <a:sym typeface="Times New Roman"/>
              </a:rPr>
              <a:t>, in aqueous solution. </a:t>
            </a:r>
            <a:endParaRPr b="1" i="1"/>
          </a:p>
        </p:txBody>
      </p:sp>
      <p:sp>
        <p:nvSpPr>
          <p:cNvPr id="98" name="Google Shape;98;p14"/>
          <p:cNvSpPr txBox="1"/>
          <p:nvPr/>
        </p:nvSpPr>
        <p:spPr>
          <a:xfrm>
            <a:off x="1143000" y="4572000"/>
            <a:ext cx="5562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HCl(</a:t>
            </a:r>
            <a:r>
              <a:rPr lang="en-US" sz="2400" b="0" i="1" u="none">
                <a:latin typeface="Times New Roman"/>
                <a:ea typeface="Times New Roman"/>
                <a:cs typeface="Times New Roman"/>
                <a:sym typeface="Times New Roman"/>
              </a:rPr>
              <a:t>g</a:t>
            </a: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)                H</a:t>
            </a:r>
            <a:r>
              <a:rPr lang="en-US" sz="2400" b="0" i="0" u="none" baseline="30000">
                <a:latin typeface="Times New Roman"/>
                <a:ea typeface="Times New Roman"/>
                <a:cs typeface="Times New Roman"/>
                <a:sym typeface="Times New Roman"/>
              </a:rPr>
              <a:t>+</a:t>
            </a: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en-US" sz="2400" b="0" i="1" u="none">
                <a:latin typeface="Times New Roman"/>
                <a:ea typeface="Times New Roman"/>
                <a:cs typeface="Times New Roman"/>
                <a:sym typeface="Times New Roman"/>
              </a:rPr>
              <a:t>aq</a:t>
            </a: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)   +   Cl</a:t>
            </a:r>
            <a:r>
              <a:rPr lang="en-US" sz="2400" b="0" i="0" u="none" baseline="30000">
                <a:latin typeface="Times New Roman"/>
                <a:ea typeface="Times New Roman"/>
                <a:cs typeface="Times New Roman"/>
                <a:sym typeface="Times New Roman"/>
              </a:rPr>
              <a:t>–</a:t>
            </a: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en-US" sz="2400" b="0" i="1" u="none">
                <a:latin typeface="Times New Roman"/>
                <a:ea typeface="Times New Roman"/>
                <a:cs typeface="Times New Roman"/>
                <a:sym typeface="Times New Roman"/>
              </a:rPr>
              <a:t>aq</a:t>
            </a: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)	  </a:t>
            </a:r>
            <a:endParaRPr/>
          </a:p>
        </p:txBody>
      </p:sp>
      <p:cxnSp>
        <p:nvCxnSpPr>
          <p:cNvPr id="99" name="Google Shape;99;p14"/>
          <p:cNvCxnSpPr/>
          <p:nvPr/>
        </p:nvCxnSpPr>
        <p:spPr>
          <a:xfrm>
            <a:off x="2409825" y="4833937"/>
            <a:ext cx="612775" cy="0"/>
          </a:xfrm>
          <a:prstGeom prst="straightConnector1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100" name="Google Shape;100;p14"/>
          <p:cNvSpPr txBox="1"/>
          <p:nvPr/>
        </p:nvSpPr>
        <p:spPr>
          <a:xfrm>
            <a:off x="2409824" y="4343400"/>
            <a:ext cx="726975" cy="6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None/>
            </a:pPr>
            <a:r>
              <a:rPr lang="en-US" sz="2000" b="0" i="0" u="none">
                <a:latin typeface="Times New Roman"/>
                <a:ea typeface="Times New Roman"/>
                <a:cs typeface="Times New Roman"/>
                <a:sym typeface="Times New Roman"/>
              </a:rPr>
              <a:t>H</a:t>
            </a:r>
            <a:r>
              <a:rPr lang="en-US" sz="2000" b="0" i="0" u="none" baseline="-25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2000" b="0" i="0" u="none">
                <a:latin typeface="Times New Roman"/>
                <a:ea typeface="Times New Roman"/>
                <a:cs typeface="Times New Roman"/>
                <a:sym typeface="Times New Roman"/>
              </a:rPr>
              <a:t>O</a:t>
            </a:r>
            <a:endParaRPr/>
          </a:p>
        </p:txBody>
      </p:sp>
      <p:sp>
        <p:nvSpPr>
          <p:cNvPr id="101" name="Google Shape;101;p14"/>
          <p:cNvSpPr txBox="1"/>
          <p:nvPr/>
        </p:nvSpPr>
        <p:spPr>
          <a:xfrm>
            <a:off x="447500" y="3886200"/>
            <a:ext cx="65199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Example:</a:t>
            </a:r>
            <a:endParaRPr>
              <a:solidFill>
                <a:srgbClr val="003300"/>
              </a:solidFill>
            </a:endParaRPr>
          </a:p>
        </p:txBody>
      </p:sp>
      <p:sp>
        <p:nvSpPr>
          <p:cNvPr id="102" name="Google Shape;102;p14"/>
          <p:cNvSpPr txBox="1"/>
          <p:nvPr/>
        </p:nvSpPr>
        <p:spPr>
          <a:xfrm>
            <a:off x="457200" y="1958237"/>
            <a:ext cx="8458200" cy="13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 b="0" i="0" u="none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Since the hydrogen ion has no electron, and only one proton (hence the positive charge), the hydrogen ion sometimes is referred to as a proton.</a:t>
            </a:r>
            <a:endParaRPr>
              <a:solidFill>
                <a:srgbClr val="003300"/>
              </a:solidFill>
            </a:endParaRPr>
          </a:p>
        </p:txBody>
      </p:sp>
      <p:sp>
        <p:nvSpPr>
          <p:cNvPr id="103" name="Google Shape;103;p14"/>
          <p:cNvSpPr txBox="1"/>
          <p:nvPr/>
        </p:nvSpPr>
        <p:spPr>
          <a:xfrm>
            <a:off x="3136800" y="5029200"/>
            <a:ext cx="1575000" cy="3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000"/>
              <a:buFont typeface="Times New Roman"/>
              <a:buNone/>
            </a:pPr>
            <a:r>
              <a:rPr lang="en-US" sz="2000" b="0" i="0" u="none">
                <a:latin typeface="Times New Roman"/>
                <a:ea typeface="Times New Roman"/>
                <a:cs typeface="Times New Roman"/>
                <a:sym typeface="Times New Roman"/>
              </a:rPr>
              <a:t>(a proton)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5"/>
          <p:cNvSpPr txBox="1">
            <a:spLocks noGrp="1"/>
          </p:cNvSpPr>
          <p:nvPr>
            <p:ph type="body" idx="1"/>
          </p:nvPr>
        </p:nvSpPr>
        <p:spPr>
          <a:xfrm>
            <a:off x="457200" y="414375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/>
              <a:t>However, in aqueous solution, the H</a:t>
            </a:r>
            <a:r>
              <a:rPr lang="en-US" baseline="30000"/>
              <a:t>+</a:t>
            </a:r>
            <a:r>
              <a:rPr lang="en-US"/>
              <a:t> will be associated with a water molecule to form the hydronium ion, H</a:t>
            </a:r>
            <a:r>
              <a:rPr lang="en-US" baseline="-25000"/>
              <a:t>3</a:t>
            </a:r>
            <a:r>
              <a:rPr lang="en-US"/>
              <a:t>O</a:t>
            </a:r>
            <a:r>
              <a:rPr lang="en-US" baseline="30000"/>
              <a:t>+</a:t>
            </a:r>
            <a:endParaRPr baseline="30000"/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 txBox="1"/>
          <p:nvPr/>
        </p:nvSpPr>
        <p:spPr>
          <a:xfrm>
            <a:off x="8566150" y="6259512"/>
            <a:ext cx="56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6.1</a:t>
            </a:r>
            <a:endParaRPr/>
          </a:p>
        </p:txBody>
      </p:sp>
      <p:sp>
        <p:nvSpPr>
          <p:cNvPr id="115" name="Google Shape;115;p16"/>
          <p:cNvSpPr txBox="1"/>
          <p:nvPr/>
        </p:nvSpPr>
        <p:spPr>
          <a:xfrm>
            <a:off x="533400" y="457200"/>
            <a:ext cx="8305800" cy="9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 b="1" i="1" u="none">
                <a:latin typeface="Times New Roman"/>
                <a:ea typeface="Times New Roman"/>
                <a:cs typeface="Times New Roman"/>
                <a:sym typeface="Times New Roman"/>
              </a:rPr>
              <a:t>One way to define a </a:t>
            </a:r>
            <a:r>
              <a:rPr lang="en-US" sz="2800" b="1" i="1">
                <a:latin typeface="Times New Roman"/>
                <a:ea typeface="Times New Roman"/>
                <a:cs typeface="Times New Roman"/>
                <a:sym typeface="Times New Roman"/>
              </a:rPr>
              <a:t>base</a:t>
            </a:r>
            <a:r>
              <a:rPr lang="en-US" sz="2800" b="1" i="1" u="none">
                <a:latin typeface="Times New Roman"/>
                <a:ea typeface="Times New Roman"/>
                <a:cs typeface="Times New Roman"/>
                <a:sym typeface="Times New Roman"/>
              </a:rPr>
              <a:t> is as a substance that releases hydro</a:t>
            </a:r>
            <a:r>
              <a:rPr lang="en-US" sz="2800" b="1" i="1">
                <a:latin typeface="Times New Roman"/>
                <a:ea typeface="Times New Roman"/>
                <a:cs typeface="Times New Roman"/>
                <a:sym typeface="Times New Roman"/>
              </a:rPr>
              <a:t>xide</a:t>
            </a:r>
            <a:r>
              <a:rPr lang="en-US" sz="2800" b="1" i="1" u="none">
                <a:latin typeface="Times New Roman"/>
                <a:ea typeface="Times New Roman"/>
                <a:cs typeface="Times New Roman"/>
                <a:sym typeface="Times New Roman"/>
              </a:rPr>
              <a:t> ions, OH</a:t>
            </a:r>
            <a:r>
              <a:rPr lang="en-US" sz="2800" b="1" i="1" u="none" baseline="30000">
                <a:latin typeface="Times New Roman"/>
                <a:ea typeface="Times New Roman"/>
                <a:cs typeface="Times New Roman"/>
                <a:sym typeface="Times New Roman"/>
              </a:rPr>
              <a:t>-</a:t>
            </a:r>
            <a:r>
              <a:rPr lang="en-US" sz="2800" b="1" i="1" u="none">
                <a:latin typeface="Times New Roman"/>
                <a:ea typeface="Times New Roman"/>
                <a:cs typeface="Times New Roman"/>
                <a:sym typeface="Times New Roman"/>
              </a:rPr>
              <a:t>, in aqueous solution.</a:t>
            </a:r>
            <a:r>
              <a:rPr lang="en-US" sz="2800" b="1" i="0" u="none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1"/>
          </a:p>
        </p:txBody>
      </p:sp>
      <p:sp>
        <p:nvSpPr>
          <p:cNvPr id="116" name="Google Shape;116;p16"/>
          <p:cNvSpPr txBox="1"/>
          <p:nvPr/>
        </p:nvSpPr>
        <p:spPr>
          <a:xfrm>
            <a:off x="457200" y="1958225"/>
            <a:ext cx="6519900" cy="25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Example:</a:t>
            </a:r>
            <a:endParaRPr sz="2400">
              <a:solidFill>
                <a:srgbClr val="0033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endParaRPr sz="2400">
              <a:solidFill>
                <a:srgbClr val="0033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NaOH</a:t>
            </a:r>
            <a:endParaRPr sz="2400">
              <a:solidFill>
                <a:srgbClr val="0033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endParaRPr sz="2400">
              <a:solidFill>
                <a:srgbClr val="0033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NH</a:t>
            </a:r>
            <a:r>
              <a:rPr lang="en-US" sz="2400" baseline="-25000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 sz="2400" baseline="-25000">
              <a:solidFill>
                <a:srgbClr val="0033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7"/>
          <p:cNvSpPr txBox="1"/>
          <p:nvPr/>
        </p:nvSpPr>
        <p:spPr>
          <a:xfrm>
            <a:off x="8566150" y="6259512"/>
            <a:ext cx="56515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6.3</a:t>
            </a:r>
            <a:endParaRPr/>
          </a:p>
        </p:txBody>
      </p:sp>
      <p:sp>
        <p:nvSpPr>
          <p:cNvPr id="123" name="Google Shape;123;p17"/>
          <p:cNvSpPr txBox="1"/>
          <p:nvPr/>
        </p:nvSpPr>
        <p:spPr>
          <a:xfrm>
            <a:off x="457200" y="381000"/>
            <a:ext cx="8382000" cy="509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When acids and bases react with each other,</a:t>
            </a: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 it is called</a:t>
            </a: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 a neutralization reaction.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 sz="2400" b="0" i="0" u="none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 sz="2400" b="0" i="0" u="none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     HCl(</a:t>
            </a:r>
            <a:r>
              <a:rPr lang="en-US" sz="2400" b="0" i="1" u="none">
                <a:latin typeface="Times New Roman"/>
                <a:ea typeface="Times New Roman"/>
                <a:cs typeface="Times New Roman"/>
                <a:sym typeface="Times New Roman"/>
              </a:rPr>
              <a:t>aq</a:t>
            </a: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) + NaOH(</a:t>
            </a:r>
            <a:r>
              <a:rPr lang="en-US" sz="2400" b="0" i="1" u="none">
                <a:latin typeface="Times New Roman"/>
                <a:ea typeface="Times New Roman"/>
                <a:cs typeface="Times New Roman"/>
                <a:sym typeface="Times New Roman"/>
              </a:rPr>
              <a:t>aq</a:t>
            </a: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)                     NaCl(</a:t>
            </a:r>
            <a:r>
              <a:rPr lang="en-US" sz="2400" b="0" i="1" u="none">
                <a:latin typeface="Times New Roman"/>
                <a:ea typeface="Times New Roman"/>
                <a:cs typeface="Times New Roman"/>
                <a:sym typeface="Times New Roman"/>
              </a:rPr>
              <a:t>aq</a:t>
            </a: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) + H</a:t>
            </a:r>
            <a:r>
              <a:rPr lang="en-US" sz="2400" b="0" i="0" u="none" baseline="-25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O(</a:t>
            </a:r>
            <a:r>
              <a:rPr lang="en-US" sz="2400" b="0" i="1" u="none">
                <a:latin typeface="Times New Roman"/>
                <a:ea typeface="Times New Roman"/>
                <a:cs typeface="Times New Roman"/>
                <a:sym typeface="Times New Roman"/>
              </a:rPr>
              <a:t>l</a:t>
            </a: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)	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 sz="2400" b="0" i="0" u="none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 sz="2400" b="0" i="0" u="none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2400" i="0" u="none">
                <a:latin typeface="Times New Roman"/>
                <a:ea typeface="Times New Roman"/>
                <a:cs typeface="Times New Roman"/>
                <a:sym typeface="Times New Roman"/>
              </a:rPr>
              <a:t>In neutralization r</a:t>
            </a: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eactions, hydrogen ions from an acid combine with the hydroxide ions from a base to form molecules of water.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 sz="2400" b="0" i="0" u="none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The other product is a salt (an ionic compound)</a:t>
            </a: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 and will often be dissolved in the aqueous solution.</a:t>
            </a:r>
            <a:endParaRPr/>
          </a:p>
        </p:txBody>
      </p:sp>
      <p:cxnSp>
        <p:nvCxnSpPr>
          <p:cNvPr id="124" name="Google Shape;124;p17"/>
          <p:cNvCxnSpPr/>
          <p:nvPr/>
        </p:nvCxnSpPr>
        <p:spPr>
          <a:xfrm>
            <a:off x="3884612" y="2105025"/>
            <a:ext cx="987425" cy="0"/>
          </a:xfrm>
          <a:prstGeom prst="straightConnector1">
            <a:avLst/>
          </a:prstGeom>
          <a:noFill/>
          <a:ln w="22225" cap="flat" cmpd="sng">
            <a:solidFill>
              <a:srgbClr val="00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8"/>
          <p:cNvSpPr txBox="1"/>
          <p:nvPr/>
        </p:nvSpPr>
        <p:spPr>
          <a:xfrm>
            <a:off x="8566150" y="6259512"/>
            <a:ext cx="56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6.3</a:t>
            </a:r>
            <a:endParaRPr/>
          </a:p>
        </p:txBody>
      </p:sp>
      <p:sp>
        <p:nvSpPr>
          <p:cNvPr id="131" name="Google Shape;131;p18"/>
          <p:cNvSpPr txBox="1">
            <a:spLocks noGrp="1"/>
          </p:cNvSpPr>
          <p:nvPr>
            <p:ph type="title"/>
          </p:nvPr>
        </p:nvSpPr>
        <p:spPr>
          <a:xfrm>
            <a:off x="457200" y="452503"/>
            <a:ext cx="8229600" cy="821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4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 and pOH</a:t>
            </a:r>
            <a:endParaRPr sz="33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8"/>
          <p:cNvSpPr txBox="1">
            <a:spLocks noGrp="1"/>
          </p:cNvSpPr>
          <p:nvPr>
            <p:ph type="body" idx="1"/>
          </p:nvPr>
        </p:nvSpPr>
        <p:spPr>
          <a:xfrm>
            <a:off x="457200" y="17334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360"/>
              </a:spcBef>
              <a:spcAft>
                <a:spcPts val="0"/>
              </a:spcAft>
              <a:buSzPts val="1800"/>
              <a:buChar char="-"/>
            </a:pPr>
            <a:r>
              <a:rPr lang="en-US" dirty="0"/>
              <a:t>a measure of the concentration of H</a:t>
            </a:r>
            <a:r>
              <a:rPr lang="en-US" baseline="30000" dirty="0"/>
              <a:t>+</a:t>
            </a:r>
            <a:r>
              <a:rPr lang="en-US" dirty="0"/>
              <a:t> (pH) and OH</a:t>
            </a:r>
            <a:r>
              <a:rPr lang="en-US" baseline="30000" dirty="0"/>
              <a:t>-</a:t>
            </a:r>
            <a:r>
              <a:rPr lang="en-US" dirty="0"/>
              <a:t> (pOH) in solution.</a:t>
            </a:r>
            <a:endParaRPr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	</a:t>
            </a:r>
            <a:r>
              <a:rPr lang="en-US" dirty="0" smtClean="0"/>
              <a:t>pH </a:t>
            </a:r>
            <a:r>
              <a:rPr lang="en-US" dirty="0"/>
              <a:t>= - log [</a:t>
            </a:r>
            <a:r>
              <a:rPr lang="en-US" dirty="0">
                <a:solidFill>
                  <a:schemeClr val="dk1"/>
                </a:solidFill>
              </a:rPr>
              <a:t>H</a:t>
            </a:r>
            <a:r>
              <a:rPr lang="en-US" baseline="30000" dirty="0">
                <a:solidFill>
                  <a:schemeClr val="dk1"/>
                </a:solidFill>
              </a:rPr>
              <a:t>+</a:t>
            </a:r>
            <a:r>
              <a:rPr lang="en-US" dirty="0">
                <a:solidFill>
                  <a:schemeClr val="dk1"/>
                </a:solidFill>
              </a:rPr>
              <a:t>] 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457200" lvl="0" indent="45720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pOH = - log [OH</a:t>
            </a:r>
            <a:r>
              <a:rPr lang="en-US" baseline="30000" dirty="0">
                <a:solidFill>
                  <a:schemeClr val="dk1"/>
                </a:solidFill>
              </a:rPr>
              <a:t>-</a:t>
            </a:r>
            <a:r>
              <a:rPr lang="en-US" dirty="0">
                <a:solidFill>
                  <a:schemeClr val="dk1"/>
                </a:solidFill>
              </a:rPr>
              <a:t>] </a:t>
            </a:r>
            <a:endParaRPr dirty="0">
              <a:solidFill>
                <a:schemeClr val="dk1"/>
              </a:solidFill>
            </a:endParaRPr>
          </a:p>
          <a:p>
            <a:pPr marL="457200" lvl="0" indent="457200" algn="l" rtl="0">
              <a:spcBef>
                <a:spcPts val="36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457200" lvl="0" indent="4572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chemeClr val="dk1"/>
                </a:solidFill>
              </a:rPr>
              <a:t>pH + pOH = 14</a:t>
            </a: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4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 is the pH of a solution with [H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-US" sz="4400" b="0" i="0" u="none" baseline="30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] = </a:t>
            </a:r>
            <a:r>
              <a:rPr lang="en-US"/>
              <a:t>1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.0 x 10</a:t>
            </a:r>
            <a:r>
              <a:rPr lang="en-US" sz="4400" b="0" i="0" u="none" baseline="30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lang="en-US" baseline="30000"/>
              <a:t>7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M ?  What is the pOH</a:t>
            </a:r>
            <a:endParaRPr/>
          </a:p>
        </p:txBody>
      </p:sp>
      <p:sp>
        <p:nvSpPr>
          <p:cNvPr id="138" name="Google Shape;138;p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/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401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 is the pH of a solution with [H</a:t>
            </a:r>
            <a:r>
              <a:rPr lang="en-US" sz="4400" b="0" i="0" u="none" baseline="-25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-US" sz="4400" b="0" i="0" u="none" baseline="30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] = </a:t>
            </a:r>
            <a:r>
              <a:rPr lang="en-US"/>
              <a:t>2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.0 x 10</a:t>
            </a:r>
            <a:r>
              <a:rPr lang="en-US" sz="4400" b="0" i="0" u="none" baseline="30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-6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M ?  What is the pOH</a:t>
            </a:r>
            <a:endParaRPr/>
          </a:p>
        </p:txBody>
      </p:sp>
      <p:sp>
        <p:nvSpPr>
          <p:cNvPr id="144" name="Google Shape;144;p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None/>
            </a:pPr>
            <a:endParaRPr/>
          </a:p>
          <a:p>
            <a:pPr marL="342900" marR="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66"/>
        </a:solid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1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/>
          </a:p>
        </p:txBody>
      </p:sp>
      <p:sp>
        <p:nvSpPr>
          <p:cNvPr id="150" name="Google Shape;150;p21"/>
          <p:cNvSpPr txBox="1"/>
          <p:nvPr/>
        </p:nvSpPr>
        <p:spPr>
          <a:xfrm>
            <a:off x="8610600" y="6327775"/>
            <a:ext cx="56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endParaRPr/>
          </a:p>
        </p:txBody>
      </p:sp>
      <p:sp>
        <p:nvSpPr>
          <p:cNvPr id="151" name="Google Shape;151;p2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152" name="Google Shape;152;p21"/>
          <p:cNvSpPr txBox="1"/>
          <p:nvPr/>
        </p:nvSpPr>
        <p:spPr>
          <a:xfrm>
            <a:off x="419100" y="6245075"/>
            <a:ext cx="83058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Chemistry and the Environment</a:t>
            </a:r>
            <a:r>
              <a:rPr lang="en-US">
                <a:solidFill>
                  <a:schemeClr val="dk1"/>
                </a:solidFill>
              </a:rPr>
              <a:t> by Devin R. Latimer is licensed under a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4"/>
              </a:rPr>
              <a:t>Creative Commons Attribution 4.0 International License</a:t>
            </a:r>
            <a:endParaRPr sz="1700">
              <a:solidFill>
                <a:schemeClr val="dk1"/>
              </a:solidFill>
            </a:endParaRPr>
          </a:p>
        </p:txBody>
      </p:sp>
      <p:pic>
        <p:nvPicPr>
          <p:cNvPr id="153" name="Google Shape;153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8050" y="0"/>
            <a:ext cx="7721426" cy="6095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D3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384</Words>
  <Application>Microsoft Macintosh PowerPoint</Application>
  <PresentationFormat>On-screen Show (4:3)</PresentationFormat>
  <Paragraphs>62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Times New Roman</vt:lpstr>
      <vt:lpstr>Arial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 and pOH </vt:lpstr>
      <vt:lpstr>What is the pH of a solution with [H3O+] = 1.0 x 10-7 M ?  What is the pOH</vt:lpstr>
      <vt:lpstr>What is the pH of a solution with [H3O+] = 2.0 x 10-6 M ?  What is the pOH</vt:lpstr>
      <vt:lpstr>PowerPoint Presentation</vt:lpstr>
      <vt:lpstr>PowerPoint Presentation</vt:lpstr>
      <vt:lpstr>But acid precipitation can have very low pH values   </vt:lpstr>
      <vt:lpstr>Acidic precipitation damages forests, aquatic life, monuments </vt:lpstr>
      <vt:lpstr>PowerPoint Presentation</vt:lpstr>
      <vt:lpstr>Source - U.S. Energy Information Administration</vt:lpstr>
      <vt:lpstr>BBC - The bittersweet story of how we stopped acid rain (ELA)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1</cp:revision>
  <dcterms:modified xsi:type="dcterms:W3CDTF">2020-09-19T16:52:56Z</dcterms:modified>
</cp:coreProperties>
</file>