
<file path=[Content_Types].xml><?xml version="1.0" encoding="utf-8"?>
<Types xmlns="http://schemas.openxmlformats.org/package/2006/content-types">
  <Default Extension="xml" ContentType="application/xml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3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</p:sldIdLst>
  <p:sldSz cx="9144000" cy="6858000" type="screen4x3"/>
  <p:notesSz cx="7010400" cy="92964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>
  <p:normalViewPr>
    <p:restoredLeft sz="15608"/>
    <p:restoredTop sz="94643"/>
  </p:normalViewPr>
  <p:slideViewPr>
    <p:cSldViewPr snapToGrid="0">
      <p:cViewPr varScale="1">
        <p:scale>
          <a:sx n="90" d="100"/>
          <a:sy n="90" d="100"/>
        </p:scale>
        <p:origin x="1744" y="20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notesMaster" Target="notesMasters/notesMaster1.xml"/><Relationship Id="rId32" Type="http://schemas.openxmlformats.org/officeDocument/2006/relationships/presProps" Target="presProps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viewProps" Target="viewProps.xml"/><Relationship Id="rId34" Type="http://schemas.openxmlformats.org/officeDocument/2006/relationships/theme" Target="theme/theme1.xml"/><Relationship Id="rId3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3038475" cy="4651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970337" y="0"/>
            <a:ext cx="3038475" cy="4651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1181100" y="696912"/>
            <a:ext cx="46482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701675" y="4416425"/>
            <a:ext cx="5607050" cy="41830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829675"/>
            <a:ext cx="3038475" cy="4651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970337" y="8829675"/>
            <a:ext cx="3038475" cy="4651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525266421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2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 txBox="1"/>
          <p:nvPr/>
        </p:nvSpPr>
        <p:spPr>
          <a:xfrm>
            <a:off x="3970337" y="8829675"/>
            <a:ext cx="3038475" cy="4651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fld>
            <a:endParaRPr/>
          </a:p>
        </p:txBody>
      </p:sp>
      <p:sp>
        <p:nvSpPr>
          <p:cNvPr id="86" name="Google Shape;86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2"/>
            <a:ext cx="46482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87" name="Google Shape;87;p1:notes"/>
          <p:cNvSpPr txBox="1">
            <a:spLocks noGrp="1"/>
          </p:cNvSpPr>
          <p:nvPr>
            <p:ph type="body" idx="1"/>
          </p:nvPr>
        </p:nvSpPr>
        <p:spPr>
          <a:xfrm>
            <a:off x="701675" y="4416425"/>
            <a:ext cx="5607050" cy="41830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99494857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g791bbda4fd_0_37:notes"/>
          <p:cNvSpPr txBox="1">
            <a:spLocks noGrp="1"/>
          </p:cNvSpPr>
          <p:nvPr>
            <p:ph type="body" idx="1"/>
          </p:nvPr>
        </p:nvSpPr>
        <p:spPr>
          <a:xfrm>
            <a:off x="701675" y="4416425"/>
            <a:ext cx="5607000" cy="41832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3" name="Google Shape;163;g791bbda4fd_0_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2"/>
            <a:ext cx="4648200" cy="34863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99846426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17:notes"/>
          <p:cNvSpPr txBox="1">
            <a:spLocks noGrp="1"/>
          </p:cNvSpPr>
          <p:nvPr>
            <p:ph type="body" idx="1"/>
          </p:nvPr>
        </p:nvSpPr>
        <p:spPr>
          <a:xfrm>
            <a:off x="701675" y="4416425"/>
            <a:ext cx="5607050" cy="4183062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3" name="Google Shape;173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2"/>
            <a:ext cx="46482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54473000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16:notes"/>
          <p:cNvSpPr txBox="1">
            <a:spLocks noGrp="1"/>
          </p:cNvSpPr>
          <p:nvPr>
            <p:ph type="body" idx="1"/>
          </p:nvPr>
        </p:nvSpPr>
        <p:spPr>
          <a:xfrm>
            <a:off x="701675" y="4416425"/>
            <a:ext cx="5607050" cy="4183062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9" name="Google Shape;179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2"/>
            <a:ext cx="46482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34735183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18:notes"/>
          <p:cNvSpPr txBox="1"/>
          <p:nvPr/>
        </p:nvSpPr>
        <p:spPr>
          <a:xfrm>
            <a:off x="3970337" y="8829675"/>
            <a:ext cx="3038475" cy="4651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13</a:t>
            </a:fld>
            <a:endParaRPr/>
          </a:p>
        </p:txBody>
      </p:sp>
      <p:sp>
        <p:nvSpPr>
          <p:cNvPr id="185" name="Google Shape;185;p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2"/>
            <a:ext cx="46482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86" name="Google Shape;186;p18:notes"/>
          <p:cNvSpPr txBox="1">
            <a:spLocks noGrp="1"/>
          </p:cNvSpPr>
          <p:nvPr>
            <p:ph type="body" idx="1"/>
          </p:nvPr>
        </p:nvSpPr>
        <p:spPr>
          <a:xfrm>
            <a:off x="701675" y="4416425"/>
            <a:ext cx="5607050" cy="41830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87476729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g91671129ab_0_22:notes"/>
          <p:cNvSpPr txBox="1">
            <a:spLocks noGrp="1"/>
          </p:cNvSpPr>
          <p:nvPr>
            <p:ph type="body" idx="1"/>
          </p:nvPr>
        </p:nvSpPr>
        <p:spPr>
          <a:xfrm>
            <a:off x="701675" y="4416425"/>
            <a:ext cx="5607000" cy="41832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2" name="Google Shape;192;g91671129ab_0_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2"/>
            <a:ext cx="4648200" cy="34863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33390870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p25:notes"/>
          <p:cNvSpPr txBox="1">
            <a:spLocks noGrp="1"/>
          </p:cNvSpPr>
          <p:nvPr>
            <p:ph type="body" idx="1"/>
          </p:nvPr>
        </p:nvSpPr>
        <p:spPr>
          <a:xfrm>
            <a:off x="701675" y="4416425"/>
            <a:ext cx="5607050" cy="4183062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3" name="Google Shape;203;p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2"/>
            <a:ext cx="46482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42176348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g7943753d55_0_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2"/>
            <a:ext cx="4648200" cy="34863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0" name="Google Shape;210;g7943753d55_0_17:notes"/>
          <p:cNvSpPr txBox="1">
            <a:spLocks noGrp="1"/>
          </p:cNvSpPr>
          <p:nvPr>
            <p:ph type="body" idx="1"/>
          </p:nvPr>
        </p:nvSpPr>
        <p:spPr>
          <a:xfrm>
            <a:off x="701675" y="4416425"/>
            <a:ext cx="5607000" cy="41832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1" name="Google Shape;211;g7943753d55_0_17:notes"/>
          <p:cNvSpPr txBox="1">
            <a:spLocks noGrp="1"/>
          </p:cNvSpPr>
          <p:nvPr>
            <p:ph type="sldNum" idx="12"/>
          </p:nvPr>
        </p:nvSpPr>
        <p:spPr>
          <a:xfrm>
            <a:off x="3970337" y="8829675"/>
            <a:ext cx="3038400" cy="4650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16</a:t>
            </a:fld>
            <a:endParaRPr sz="1400"/>
          </a:p>
        </p:txBody>
      </p:sp>
    </p:spTree>
    <p:extLst>
      <p:ext uri="{BB962C8B-B14F-4D97-AF65-F5344CB8AC3E}">
        <p14:creationId xmlns:p14="http://schemas.microsoft.com/office/powerpoint/2010/main" val="52828499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g7943753d55_0_7:notes"/>
          <p:cNvSpPr txBox="1">
            <a:spLocks noGrp="1"/>
          </p:cNvSpPr>
          <p:nvPr>
            <p:ph type="body" idx="1"/>
          </p:nvPr>
        </p:nvSpPr>
        <p:spPr>
          <a:xfrm>
            <a:off x="701675" y="4416425"/>
            <a:ext cx="5607000" cy="41832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1" name="Google Shape;221;g7943753d55_0_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2"/>
            <a:ext cx="4648200" cy="34863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18856468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g91671129ab_0_169:notes"/>
          <p:cNvSpPr txBox="1">
            <a:spLocks noGrp="1"/>
          </p:cNvSpPr>
          <p:nvPr>
            <p:ph type="body" idx="1"/>
          </p:nvPr>
        </p:nvSpPr>
        <p:spPr>
          <a:xfrm>
            <a:off x="701675" y="4416425"/>
            <a:ext cx="5607000" cy="41832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8" name="Google Shape;228;g91671129ab_0_16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2"/>
            <a:ext cx="4648200" cy="34863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1382682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p20:notes"/>
          <p:cNvSpPr txBox="1"/>
          <p:nvPr/>
        </p:nvSpPr>
        <p:spPr>
          <a:xfrm>
            <a:off x="3970337" y="8829675"/>
            <a:ext cx="3038475" cy="4651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19</a:t>
            </a:fld>
            <a:endParaRPr/>
          </a:p>
        </p:txBody>
      </p:sp>
      <p:sp>
        <p:nvSpPr>
          <p:cNvPr id="235" name="Google Shape;235;p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2"/>
            <a:ext cx="46482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36" name="Google Shape;236;p20:notes"/>
          <p:cNvSpPr txBox="1">
            <a:spLocks noGrp="1"/>
          </p:cNvSpPr>
          <p:nvPr>
            <p:ph type="body" idx="1"/>
          </p:nvPr>
        </p:nvSpPr>
        <p:spPr>
          <a:xfrm>
            <a:off x="701675" y="4416425"/>
            <a:ext cx="5607050" cy="41830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675603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2:notes"/>
          <p:cNvSpPr txBox="1">
            <a:spLocks noGrp="1"/>
          </p:cNvSpPr>
          <p:nvPr>
            <p:ph type="body" idx="1"/>
          </p:nvPr>
        </p:nvSpPr>
        <p:spPr>
          <a:xfrm>
            <a:off x="701675" y="4416425"/>
            <a:ext cx="5607050" cy="4183062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4" name="Google Shape;94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2"/>
            <a:ext cx="46482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3855302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p21:notes"/>
          <p:cNvSpPr txBox="1"/>
          <p:nvPr/>
        </p:nvSpPr>
        <p:spPr>
          <a:xfrm>
            <a:off x="3970337" y="8829675"/>
            <a:ext cx="3038475" cy="4651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20</a:t>
            </a:fld>
            <a:endParaRPr/>
          </a:p>
        </p:txBody>
      </p:sp>
      <p:sp>
        <p:nvSpPr>
          <p:cNvPr id="242" name="Google Shape;242;p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2"/>
            <a:ext cx="46482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43" name="Google Shape;243;p21:notes"/>
          <p:cNvSpPr txBox="1">
            <a:spLocks noGrp="1"/>
          </p:cNvSpPr>
          <p:nvPr>
            <p:ph type="body" idx="1"/>
          </p:nvPr>
        </p:nvSpPr>
        <p:spPr>
          <a:xfrm>
            <a:off x="701675" y="4416425"/>
            <a:ext cx="5607050" cy="41830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5557503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g794b318095_0_6:notes"/>
          <p:cNvSpPr txBox="1"/>
          <p:nvPr/>
        </p:nvSpPr>
        <p:spPr>
          <a:xfrm>
            <a:off x="3970337" y="8829675"/>
            <a:ext cx="3038400" cy="46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21</a:t>
            </a:fld>
            <a:endParaRPr/>
          </a:p>
        </p:txBody>
      </p:sp>
      <p:sp>
        <p:nvSpPr>
          <p:cNvPr id="249" name="Google Shape;249;g794b318095_0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2"/>
            <a:ext cx="4648200" cy="34863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50" name="Google Shape;250;g794b318095_0_6:notes"/>
          <p:cNvSpPr txBox="1">
            <a:spLocks noGrp="1"/>
          </p:cNvSpPr>
          <p:nvPr>
            <p:ph type="body" idx="1"/>
          </p:nvPr>
        </p:nvSpPr>
        <p:spPr>
          <a:xfrm>
            <a:off x="701675" y="4416425"/>
            <a:ext cx="5607000" cy="418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04172725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g794b318095_0_12:notes"/>
          <p:cNvSpPr txBox="1"/>
          <p:nvPr/>
        </p:nvSpPr>
        <p:spPr>
          <a:xfrm>
            <a:off x="3970337" y="8829675"/>
            <a:ext cx="3038400" cy="46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22</a:t>
            </a:fld>
            <a:endParaRPr/>
          </a:p>
        </p:txBody>
      </p:sp>
      <p:sp>
        <p:nvSpPr>
          <p:cNvPr id="256" name="Google Shape;256;g794b318095_0_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2"/>
            <a:ext cx="4648200" cy="34863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57" name="Google Shape;257;g794b318095_0_12:notes"/>
          <p:cNvSpPr txBox="1">
            <a:spLocks noGrp="1"/>
          </p:cNvSpPr>
          <p:nvPr>
            <p:ph type="body" idx="1"/>
          </p:nvPr>
        </p:nvSpPr>
        <p:spPr>
          <a:xfrm>
            <a:off x="701675" y="4416425"/>
            <a:ext cx="5607000" cy="418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66876256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Google Shape;262;g91671129ab_0_175:notes"/>
          <p:cNvSpPr txBox="1"/>
          <p:nvPr/>
        </p:nvSpPr>
        <p:spPr>
          <a:xfrm>
            <a:off x="3970337" y="8829675"/>
            <a:ext cx="3038400" cy="46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23</a:t>
            </a:fld>
            <a:endParaRPr/>
          </a:p>
        </p:txBody>
      </p:sp>
      <p:sp>
        <p:nvSpPr>
          <p:cNvPr id="263" name="Google Shape;263;g91671129ab_0_17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2"/>
            <a:ext cx="4648200" cy="34863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64" name="Google Shape;264;g91671129ab_0_175:notes"/>
          <p:cNvSpPr txBox="1">
            <a:spLocks noGrp="1"/>
          </p:cNvSpPr>
          <p:nvPr>
            <p:ph type="body" idx="1"/>
          </p:nvPr>
        </p:nvSpPr>
        <p:spPr>
          <a:xfrm>
            <a:off x="701675" y="4416425"/>
            <a:ext cx="5607000" cy="418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11050520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Google Shape;269;g91671129ab_0_1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2"/>
            <a:ext cx="4648200" cy="34863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0" name="Google Shape;270;g91671129ab_0_135:notes"/>
          <p:cNvSpPr txBox="1">
            <a:spLocks noGrp="1"/>
          </p:cNvSpPr>
          <p:nvPr>
            <p:ph type="body" idx="1"/>
          </p:nvPr>
        </p:nvSpPr>
        <p:spPr>
          <a:xfrm>
            <a:off x="701675" y="4416425"/>
            <a:ext cx="5607000" cy="41832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1" name="Google Shape;271;g91671129ab_0_135:notes"/>
          <p:cNvSpPr txBox="1">
            <a:spLocks noGrp="1"/>
          </p:cNvSpPr>
          <p:nvPr>
            <p:ph type="sldNum" idx="12"/>
          </p:nvPr>
        </p:nvSpPr>
        <p:spPr>
          <a:xfrm>
            <a:off x="3970337" y="8829675"/>
            <a:ext cx="3038400" cy="4650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24</a:t>
            </a:fld>
            <a:endParaRPr sz="1400"/>
          </a:p>
        </p:txBody>
      </p:sp>
    </p:spTree>
    <p:extLst>
      <p:ext uri="{BB962C8B-B14F-4D97-AF65-F5344CB8AC3E}">
        <p14:creationId xmlns:p14="http://schemas.microsoft.com/office/powerpoint/2010/main" val="127356612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Google Shape;280;g91671129ab_0_14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2"/>
            <a:ext cx="4648200" cy="34863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1" name="Google Shape;281;g91671129ab_0_147:notes"/>
          <p:cNvSpPr txBox="1">
            <a:spLocks noGrp="1"/>
          </p:cNvSpPr>
          <p:nvPr>
            <p:ph type="body" idx="1"/>
          </p:nvPr>
        </p:nvSpPr>
        <p:spPr>
          <a:xfrm>
            <a:off x="701675" y="4416425"/>
            <a:ext cx="5607000" cy="41832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2" name="Google Shape;282;g91671129ab_0_147:notes"/>
          <p:cNvSpPr txBox="1">
            <a:spLocks noGrp="1"/>
          </p:cNvSpPr>
          <p:nvPr>
            <p:ph type="sldNum" idx="12"/>
          </p:nvPr>
        </p:nvSpPr>
        <p:spPr>
          <a:xfrm>
            <a:off x="3970337" y="8829675"/>
            <a:ext cx="3038400" cy="4650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25</a:t>
            </a:fld>
            <a:endParaRPr sz="1400"/>
          </a:p>
        </p:txBody>
      </p:sp>
    </p:spTree>
    <p:extLst>
      <p:ext uri="{BB962C8B-B14F-4D97-AF65-F5344CB8AC3E}">
        <p14:creationId xmlns:p14="http://schemas.microsoft.com/office/powerpoint/2010/main" val="856420454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Google Shape;289;g91671129ab_0_9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2"/>
            <a:ext cx="4648200" cy="34863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0" name="Google Shape;290;g91671129ab_0_97:notes"/>
          <p:cNvSpPr txBox="1">
            <a:spLocks noGrp="1"/>
          </p:cNvSpPr>
          <p:nvPr>
            <p:ph type="body" idx="1"/>
          </p:nvPr>
        </p:nvSpPr>
        <p:spPr>
          <a:xfrm>
            <a:off x="701675" y="4416425"/>
            <a:ext cx="5607000" cy="41832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1" name="Google Shape;291;g91671129ab_0_97:notes"/>
          <p:cNvSpPr txBox="1">
            <a:spLocks noGrp="1"/>
          </p:cNvSpPr>
          <p:nvPr>
            <p:ph type="sldNum" idx="12"/>
          </p:nvPr>
        </p:nvSpPr>
        <p:spPr>
          <a:xfrm>
            <a:off x="3970337" y="8829675"/>
            <a:ext cx="3038400" cy="4650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26</a:t>
            </a:fld>
            <a:endParaRPr sz="1400"/>
          </a:p>
        </p:txBody>
      </p:sp>
    </p:spTree>
    <p:extLst>
      <p:ext uri="{BB962C8B-B14F-4D97-AF65-F5344CB8AC3E}">
        <p14:creationId xmlns:p14="http://schemas.microsoft.com/office/powerpoint/2010/main" val="1423168184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Google Shape;298;g91671129ab_0_8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2"/>
            <a:ext cx="4648200" cy="34863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9" name="Google Shape;299;g91671129ab_0_87:notes"/>
          <p:cNvSpPr txBox="1">
            <a:spLocks noGrp="1"/>
          </p:cNvSpPr>
          <p:nvPr>
            <p:ph type="body" idx="1"/>
          </p:nvPr>
        </p:nvSpPr>
        <p:spPr>
          <a:xfrm>
            <a:off x="701675" y="4416425"/>
            <a:ext cx="5607000" cy="41832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0" name="Google Shape;300;g91671129ab_0_87:notes"/>
          <p:cNvSpPr txBox="1">
            <a:spLocks noGrp="1"/>
          </p:cNvSpPr>
          <p:nvPr>
            <p:ph type="sldNum" idx="12"/>
          </p:nvPr>
        </p:nvSpPr>
        <p:spPr>
          <a:xfrm>
            <a:off x="3970337" y="8829675"/>
            <a:ext cx="3038400" cy="4650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27</a:t>
            </a:fld>
            <a:endParaRPr sz="1400"/>
          </a:p>
        </p:txBody>
      </p:sp>
    </p:spTree>
    <p:extLst>
      <p:ext uri="{BB962C8B-B14F-4D97-AF65-F5344CB8AC3E}">
        <p14:creationId xmlns:p14="http://schemas.microsoft.com/office/powerpoint/2010/main" val="514808202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Google Shape;307;g7943753d55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2"/>
            <a:ext cx="4648200" cy="34863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8" name="Google Shape;308;g7943753d55_0_0:notes"/>
          <p:cNvSpPr txBox="1">
            <a:spLocks noGrp="1"/>
          </p:cNvSpPr>
          <p:nvPr>
            <p:ph type="body" idx="1"/>
          </p:nvPr>
        </p:nvSpPr>
        <p:spPr>
          <a:xfrm>
            <a:off x="701675" y="4416425"/>
            <a:ext cx="5607000" cy="41832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9" name="Google Shape;309;g7943753d55_0_0:notes"/>
          <p:cNvSpPr txBox="1">
            <a:spLocks noGrp="1"/>
          </p:cNvSpPr>
          <p:nvPr>
            <p:ph type="sldNum" idx="12"/>
          </p:nvPr>
        </p:nvSpPr>
        <p:spPr>
          <a:xfrm>
            <a:off x="3970337" y="8829675"/>
            <a:ext cx="3038400" cy="4650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28</a:t>
            </a:fld>
            <a:endParaRPr sz="1400"/>
          </a:p>
        </p:txBody>
      </p:sp>
    </p:spTree>
    <p:extLst>
      <p:ext uri="{BB962C8B-B14F-4D97-AF65-F5344CB8AC3E}">
        <p14:creationId xmlns:p14="http://schemas.microsoft.com/office/powerpoint/2010/main" val="16983725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Google Shape;314;g794b318095_0_18:notes"/>
          <p:cNvSpPr txBox="1"/>
          <p:nvPr/>
        </p:nvSpPr>
        <p:spPr>
          <a:xfrm>
            <a:off x="3970337" y="8829675"/>
            <a:ext cx="3038400" cy="46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29</a:t>
            </a:fld>
            <a:endParaRPr/>
          </a:p>
        </p:txBody>
      </p:sp>
      <p:sp>
        <p:nvSpPr>
          <p:cNvPr id="315" name="Google Shape;315;g794b318095_0_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2"/>
            <a:ext cx="4648200" cy="34863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316" name="Google Shape;316;g794b318095_0_18:notes"/>
          <p:cNvSpPr txBox="1">
            <a:spLocks noGrp="1"/>
          </p:cNvSpPr>
          <p:nvPr>
            <p:ph type="body" idx="1"/>
          </p:nvPr>
        </p:nvSpPr>
        <p:spPr>
          <a:xfrm>
            <a:off x="701675" y="4416425"/>
            <a:ext cx="5607000" cy="418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489106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4:notes"/>
          <p:cNvSpPr txBox="1">
            <a:spLocks noGrp="1"/>
          </p:cNvSpPr>
          <p:nvPr>
            <p:ph type="body" idx="1"/>
          </p:nvPr>
        </p:nvSpPr>
        <p:spPr>
          <a:xfrm>
            <a:off x="701675" y="4416425"/>
            <a:ext cx="5607050" cy="4183062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9" name="Google Shape;99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2"/>
            <a:ext cx="46482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61548610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91671129ab_0_15:notes"/>
          <p:cNvSpPr txBox="1">
            <a:spLocks noGrp="1"/>
          </p:cNvSpPr>
          <p:nvPr>
            <p:ph type="body" idx="1"/>
          </p:nvPr>
        </p:nvSpPr>
        <p:spPr>
          <a:xfrm>
            <a:off x="701675" y="4416425"/>
            <a:ext cx="5607000" cy="41832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" name="Google Shape;107;g91671129ab_0_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2"/>
            <a:ext cx="4648200" cy="34863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627275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g91671129ab_0_66:notes"/>
          <p:cNvSpPr txBox="1">
            <a:spLocks noGrp="1"/>
          </p:cNvSpPr>
          <p:nvPr>
            <p:ph type="body" idx="1"/>
          </p:nvPr>
        </p:nvSpPr>
        <p:spPr>
          <a:xfrm>
            <a:off x="701675" y="4416425"/>
            <a:ext cx="5607000" cy="41832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4" name="Google Shape;114;g91671129ab_0_6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2"/>
            <a:ext cx="4648200" cy="34863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1702903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g91671129ab_0_78:notes"/>
          <p:cNvSpPr txBox="1">
            <a:spLocks noGrp="1"/>
          </p:cNvSpPr>
          <p:nvPr>
            <p:ph type="body" idx="1"/>
          </p:nvPr>
        </p:nvSpPr>
        <p:spPr>
          <a:xfrm>
            <a:off x="701675" y="4416425"/>
            <a:ext cx="5607000" cy="41832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3" name="Google Shape;123;g91671129ab_0_7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2"/>
            <a:ext cx="4648200" cy="34863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0007984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91671129ab_0_115:notes"/>
          <p:cNvSpPr txBox="1">
            <a:spLocks noGrp="1"/>
          </p:cNvSpPr>
          <p:nvPr>
            <p:ph type="body" idx="1"/>
          </p:nvPr>
        </p:nvSpPr>
        <p:spPr>
          <a:xfrm>
            <a:off x="701675" y="4416425"/>
            <a:ext cx="5607000" cy="41832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2" name="Google Shape;132;g91671129ab_0_1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2"/>
            <a:ext cx="4648200" cy="34863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63890818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g91671129ab_0_4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2"/>
            <a:ext cx="4648200" cy="34863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1" name="Google Shape;141;g91671129ab_0_46:notes"/>
          <p:cNvSpPr txBox="1">
            <a:spLocks noGrp="1"/>
          </p:cNvSpPr>
          <p:nvPr>
            <p:ph type="body" idx="1"/>
          </p:nvPr>
        </p:nvSpPr>
        <p:spPr>
          <a:xfrm>
            <a:off x="701675" y="4416425"/>
            <a:ext cx="5607000" cy="41832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2" name="Google Shape;142;g91671129ab_0_46:notes"/>
          <p:cNvSpPr txBox="1">
            <a:spLocks noGrp="1"/>
          </p:cNvSpPr>
          <p:nvPr>
            <p:ph type="sldNum" idx="12"/>
          </p:nvPr>
        </p:nvSpPr>
        <p:spPr>
          <a:xfrm>
            <a:off x="3970337" y="8829675"/>
            <a:ext cx="3038400" cy="4650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8</a:t>
            </a:fld>
            <a:endParaRPr sz="1400"/>
          </a:p>
        </p:txBody>
      </p:sp>
    </p:spTree>
    <p:extLst>
      <p:ext uri="{BB962C8B-B14F-4D97-AF65-F5344CB8AC3E}">
        <p14:creationId xmlns:p14="http://schemas.microsoft.com/office/powerpoint/2010/main" val="150462568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g791bbda4fd_0_28:notes"/>
          <p:cNvSpPr txBox="1">
            <a:spLocks noGrp="1"/>
          </p:cNvSpPr>
          <p:nvPr>
            <p:ph type="body" idx="1"/>
          </p:nvPr>
        </p:nvSpPr>
        <p:spPr>
          <a:xfrm>
            <a:off x="701675" y="4416425"/>
            <a:ext cx="5607000" cy="41832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2" name="Google Shape;152;g791bbda4fd_0_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2"/>
            <a:ext cx="4648200" cy="34863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6238603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2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2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1"/>
          <p:cNvSpPr txBox="1"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4000" b="1" cap="none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11"/>
          <p:cNvSpPr txBox="1"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/>
            </a:lvl1pPr>
            <a:lvl2pPr marL="914400" lvl="1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/>
            </a:lvl2pPr>
            <a:lvl3pPr marL="1371600" lvl="2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/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4pPr>
            <a:lvl5pPr marL="2286000" lvl="4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5pPr>
            <a:lvl6pPr marL="2743200" lvl="5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6pPr>
            <a:lvl7pPr marL="3200400" lvl="6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7pPr>
            <a:lvl8pPr marL="3657600" lvl="7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8pPr>
            <a:lvl9pPr marL="4114800" lvl="8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9pPr>
          </a:lstStyle>
          <a:p>
            <a:endParaRPr/>
          </a:p>
        </p:txBody>
      </p:sp>
      <p:sp>
        <p:nvSpPr>
          <p:cNvPr id="75" name="Google Shape;75;p11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1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1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2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12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/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/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/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/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/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/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/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/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/>
            </a:lvl9pPr>
          </a:lstStyle>
          <a:p>
            <a:endParaRPr/>
          </a:p>
        </p:txBody>
      </p:sp>
      <p:sp>
        <p:nvSpPr>
          <p:cNvPr id="81" name="Google Shape;81;p12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12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12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3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3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>
            <a:endParaRPr/>
          </a:p>
        </p:txBody>
      </p:sp>
      <p:sp>
        <p:nvSpPr>
          <p:cNvPr id="22" name="Google Shape;22;p3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3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3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4"/>
          <p:cNvSpPr txBox="1">
            <a:spLocks noGrp="1"/>
          </p:cNvSpPr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4"/>
          <p:cNvSpPr txBox="1">
            <a:spLocks noGrp="1"/>
          </p:cNvSpPr>
          <p:nvPr>
            <p:ph type="body" idx="1"/>
          </p:nvPr>
        </p:nvSpPr>
        <p:spPr>
          <a:xfrm rot="5400000">
            <a:off x="541338" y="190501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>
            <a:endParaRPr/>
          </a:p>
        </p:txBody>
      </p:sp>
      <p:sp>
        <p:nvSpPr>
          <p:cNvPr id="28" name="Google Shape;28;p4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4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4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5"/>
          <p:cNvSpPr txBox="1">
            <a:spLocks noGrp="1"/>
          </p:cNvSpPr>
          <p:nvPr>
            <p:ph type="body" idx="1"/>
          </p:nvPr>
        </p:nvSpPr>
        <p:spPr>
          <a:xfrm rot="5400000">
            <a:off x="2309019" y="-251619"/>
            <a:ext cx="4525962" cy="82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>
            <a:endParaRPr/>
          </a:p>
        </p:txBody>
      </p:sp>
      <p:sp>
        <p:nvSpPr>
          <p:cNvPr id="34" name="Google Shape;34;p5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5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5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6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2000" b="1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6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0" name="Google Shape;40;p6"/>
          <p:cNvSpPr txBox="1">
            <a:spLocks noGrp="1"/>
          </p:cNvSpPr>
          <p:nvPr>
            <p:ph type="body" idx="1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9pPr>
          </a:lstStyle>
          <a:p>
            <a:endParaRPr/>
          </a:p>
        </p:txBody>
      </p:sp>
      <p:sp>
        <p:nvSpPr>
          <p:cNvPr id="41" name="Google Shape;41;p6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6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6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7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2000" b="1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7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318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/>
            </a:lvl1pPr>
            <a:lvl2pPr marL="914400" lvl="1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/>
            </a:lvl2pPr>
            <a:lvl3pPr marL="1371600" lvl="2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/>
            </a:lvl3pPr>
            <a:lvl4pPr marL="1828800" lvl="3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/>
            </a:lvl4pPr>
            <a:lvl5pPr marL="2286000" lvl="4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5pPr>
            <a:lvl6pPr marL="2743200" lvl="5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6pPr>
            <a:lvl7pPr marL="3200400" lvl="6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7pPr>
            <a:lvl8pPr marL="3657600" lvl="7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8pPr>
            <a:lvl9pPr marL="4114800" lvl="8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9pPr>
          </a:lstStyle>
          <a:p>
            <a:endParaRPr/>
          </a:p>
        </p:txBody>
      </p:sp>
      <p:sp>
        <p:nvSpPr>
          <p:cNvPr id="47" name="Google Shape;47;p7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9pPr>
          </a:lstStyle>
          <a:p>
            <a:endParaRPr/>
          </a:p>
        </p:txBody>
      </p:sp>
      <p:sp>
        <p:nvSpPr>
          <p:cNvPr id="48" name="Google Shape;48;p7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7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0" name="Google Shape;50;p7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8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8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8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8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9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9"/>
          <p:cNvSpPr txBox="1"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9pPr>
          </a:lstStyle>
          <a:p>
            <a:endParaRPr/>
          </a:p>
        </p:txBody>
      </p:sp>
      <p:sp>
        <p:nvSpPr>
          <p:cNvPr id="59" name="Google Shape;59;p9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9pPr>
          </a:lstStyle>
          <a:p>
            <a:endParaRPr/>
          </a:p>
        </p:txBody>
      </p:sp>
      <p:sp>
        <p:nvSpPr>
          <p:cNvPr id="60" name="Google Shape;60;p9"/>
          <p:cNvSpPr txBox="1">
            <a:spLocks noGrp="1"/>
          </p:cNvSpPr>
          <p:nvPr>
            <p:ph type="body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9pPr>
          </a:lstStyle>
          <a:p>
            <a:endParaRPr/>
          </a:p>
        </p:txBody>
      </p:sp>
      <p:sp>
        <p:nvSpPr>
          <p:cNvPr id="61" name="Google Shape;61;p9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9pPr>
          </a:lstStyle>
          <a:p>
            <a:endParaRPr/>
          </a:p>
        </p:txBody>
      </p:sp>
      <p:sp>
        <p:nvSpPr>
          <p:cNvPr id="62" name="Google Shape;62;p9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9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9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0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0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9pPr>
          </a:lstStyle>
          <a:p>
            <a:endParaRPr/>
          </a:p>
        </p:txBody>
      </p:sp>
      <p:sp>
        <p:nvSpPr>
          <p:cNvPr id="68" name="Google Shape;68;p10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9pPr>
          </a:lstStyle>
          <a:p>
            <a:endParaRPr/>
          </a:p>
        </p:txBody>
      </p:sp>
      <p:sp>
        <p:nvSpPr>
          <p:cNvPr id="69" name="Google Shape;69;p10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0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10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" name="Google Shape;12;p1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13" name="Google Shape;13;p1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14" name="Google Shape;14;p1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>
              <a:solidFill>
                <a:srgbClr val="000000"/>
              </a:solidFill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lickr.com/photos/35703177@N00/4378533013" TargetMode="External"/><Relationship Id="rId4" Type="http://schemas.openxmlformats.org/officeDocument/2006/relationships/hyperlink" Target="https://www.flickr.com/photos/35703177@N00" TargetMode="External"/><Relationship Id="rId5" Type="http://schemas.openxmlformats.org/officeDocument/2006/relationships/hyperlink" Target="https://creativecommons.org/licenses/by/2.0/?ref=ccsearch&amp;atype=rich" TargetMode="External"/><Relationship Id="rId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4" Type="http://schemas.openxmlformats.org/officeDocument/2006/relationships/hyperlink" Target="https://www.flickr.com/photos/23870457@N06/2269567444" TargetMode="External"/><Relationship Id="rId5" Type="http://schemas.openxmlformats.org/officeDocument/2006/relationships/hyperlink" Target="https://www.flickr.com/photos/23870457@N06" TargetMode="External"/><Relationship Id="rId6" Type="http://schemas.openxmlformats.org/officeDocument/2006/relationships/hyperlink" Target="https://creativecommons.org/licenses/by-sa/2.0/?ref=ccsearch&amp;atype=rich" TargetMode="External"/><Relationship Id="rId7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hyperlink" Target="https://www.flickr.com/photos/21518596@N00/3065851282" TargetMode="External"/><Relationship Id="rId5" Type="http://schemas.openxmlformats.org/officeDocument/2006/relationships/hyperlink" Target="https://www.flickr.com/photos/21518596@N00" TargetMode="External"/><Relationship Id="rId6" Type="http://schemas.openxmlformats.org/officeDocument/2006/relationships/hyperlink" Target="https://creativecommons.org/licenses/by-sa/2.0/?ref=ccsearch&amp;atype=rich" TargetMode="External"/><Relationship Id="rId7" Type="http://schemas.openxmlformats.org/officeDocument/2006/relationships/image" Target="../media/image14.png"/><Relationship Id="rId8" Type="http://schemas.openxmlformats.org/officeDocument/2006/relationships/hyperlink" Target="https://www.flickr.com/photos/71453924@N00/1432951280" TargetMode="External"/><Relationship Id="rId9" Type="http://schemas.openxmlformats.org/officeDocument/2006/relationships/hyperlink" Target="https://www.flickr.com/photos/71453924@N00" TargetMode="External"/><Relationship Id="rId10" Type="http://schemas.openxmlformats.org/officeDocument/2006/relationships/hyperlink" Target="https://creativecommons.org/licenses/by-nc-sa/2.0/?ref=ccsearch&amp;atype=rich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Phosgene" TargetMode="External"/><Relationship Id="rId4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hyperlink" Target="https://www.flickr.com/photos/94305775@N07/8583073805" TargetMode="External"/><Relationship Id="rId5" Type="http://schemas.openxmlformats.org/officeDocument/2006/relationships/hyperlink" Target="https://www.flickr.com/photos/94305775@N07" TargetMode="External"/><Relationship Id="rId6" Type="http://schemas.openxmlformats.org/officeDocument/2006/relationships/hyperlink" Target="https://creativecommons.org/licenses/by-nc-nd/2.0/?ref=ccsearch&amp;atype=rich" TargetMode="External"/><Relationship Id="rId7" Type="http://schemas.openxmlformats.org/officeDocument/2006/relationships/image" Target="../media/image17.png"/><Relationship Id="rId8" Type="http://schemas.openxmlformats.org/officeDocument/2006/relationships/hyperlink" Target="https://www.flickr.com/photos/27778873@N08/2999894253" TargetMode="External"/><Relationship Id="rId9" Type="http://schemas.openxmlformats.org/officeDocument/2006/relationships/hyperlink" Target="https://www.flickr.com/photos/27778873@N08" TargetMode="External"/><Relationship Id="rId10" Type="http://schemas.openxmlformats.org/officeDocument/2006/relationships/hyperlink" Target="https://creativecommons.org/licenses/by/2.0/?ref=ccsearch&amp;atype=rich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en.wikipedia.org/wiki/Hormone" TargetMode="External"/><Relationship Id="rId4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en.wikipedia.org/wiki/Hormone" TargetMode="External"/><Relationship Id="rId4" Type="http://schemas.openxmlformats.org/officeDocument/2006/relationships/hyperlink" Target="https://ehp.niehs.nih.gov/doi/10.1289/ehp.7713" TargetMode="External"/><Relationship Id="rId5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lickr.com/photos/46712475@N02/4393897533" TargetMode="External"/><Relationship Id="rId4" Type="http://schemas.openxmlformats.org/officeDocument/2006/relationships/hyperlink" Target="https://www.flickr.com/photos/46712475@N02" TargetMode="External"/><Relationship Id="rId5" Type="http://schemas.openxmlformats.org/officeDocument/2006/relationships/hyperlink" Target="https://creativecommons.org/licenses/by/2.0/?ref=ccsearch&amp;atype=rich" TargetMode="External"/><Relationship Id="rId6" Type="http://schemas.openxmlformats.org/officeDocument/2006/relationships/image" Target="../media/image19.png"/><Relationship Id="rId7" Type="http://schemas.openxmlformats.org/officeDocument/2006/relationships/image" Target="../media/image20.png"/><Relationship Id="rId8" Type="http://schemas.openxmlformats.org/officeDocument/2006/relationships/hyperlink" Target="https://www.flickr.com/photos/50838842@N06/8080507529" TargetMode="External"/><Relationship Id="rId9" Type="http://schemas.openxmlformats.org/officeDocument/2006/relationships/hyperlink" Target="https://www.flickr.com/photos/50838842@N06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4" Type="http://schemas.openxmlformats.org/officeDocument/2006/relationships/hyperlink" Target="https://www.flickr.com/photos/44112235@N04/48948043556" TargetMode="External"/><Relationship Id="rId5" Type="http://schemas.openxmlformats.org/officeDocument/2006/relationships/hyperlink" Target="https://www.flickr.com/photos/44112235@N04" TargetMode="External"/><Relationship Id="rId6" Type="http://schemas.openxmlformats.org/officeDocument/2006/relationships/hyperlink" Target="https://creativecommons.org/licenses/by/2.0/?ref=ccsearch&amp;atype=rich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4" Type="http://schemas.openxmlformats.org/officeDocument/2006/relationships/hyperlink" Target="https://commons.wikimedia.org/w/index.php?curid=86934923" TargetMode="External"/><Relationship Id="rId5" Type="http://schemas.openxmlformats.org/officeDocument/2006/relationships/hyperlink" Target="https://creativecommons.org/licenses/by/3.0?ref=ccsearch&amp;atype=rich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4" Type="http://schemas.openxmlformats.org/officeDocument/2006/relationships/hyperlink" Target="https://commons.wikimedia.org/w/index.php?curid=86934927" TargetMode="External"/><Relationship Id="rId5" Type="http://schemas.openxmlformats.org/officeDocument/2006/relationships/hyperlink" Target="https://creativecommons.org/licenses/by/3.0?ref=ccsearch&amp;atype=rich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8.xml"/><Relationship Id="rId3" Type="http://schemas.openxmlformats.org/officeDocument/2006/relationships/hyperlink" Target="https://www.nationalgeographic.com/environment/2018/11/are-bioplastics-made-from-plants-better-for-environment-ocean-plastic/#close" TargetMode="Externa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hyperlink" Target="https://www.flickr.com/photos/55595914@N05/10409348783" TargetMode="External"/><Relationship Id="rId5" Type="http://schemas.openxmlformats.org/officeDocument/2006/relationships/hyperlink" Target="https://www.flickr.com/photos/55595914@N05" TargetMode="External"/><Relationship Id="rId6" Type="http://schemas.openxmlformats.org/officeDocument/2006/relationships/hyperlink" Target="https://creativecommons.org/licenses/by-nc/2.0/?ref=ccsearch&amp;atype=rich" TargetMode="External"/><Relationship Id="rId7" Type="http://schemas.openxmlformats.org/officeDocument/2006/relationships/image" Target="../media/image3.png"/><Relationship Id="rId8" Type="http://schemas.openxmlformats.org/officeDocument/2006/relationships/hyperlink" Target="https://www.flickr.com/photos/77506158@N06/7678962530" TargetMode="External"/><Relationship Id="rId9" Type="http://schemas.openxmlformats.org/officeDocument/2006/relationships/hyperlink" Target="https://www.flickr.com/photos/77506158@N06" TargetMode="External"/><Relationship Id="rId10" Type="http://schemas.openxmlformats.org/officeDocument/2006/relationships/hyperlink" Target="https://creativecommons.org/licenses/by/2.0/?ref=ccsearch&amp;atype=rich" TargetMode="External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hyperlink" Target="https://www.flickr.com/photos/92858124@N06/8438789552" TargetMode="External"/><Relationship Id="rId5" Type="http://schemas.openxmlformats.org/officeDocument/2006/relationships/hyperlink" Target="https://www.flickr.com/photos/92858124@N06" TargetMode="External"/><Relationship Id="rId6" Type="http://schemas.openxmlformats.org/officeDocument/2006/relationships/hyperlink" Target="https://creativecommons.org/licenses/by/2.0/?ref=ccsearch&amp;atype=rich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hyperlink" Target="https://www.flickr.com/photos/42136457@N05/8536677662" TargetMode="External"/><Relationship Id="rId5" Type="http://schemas.openxmlformats.org/officeDocument/2006/relationships/hyperlink" Target="https://www.flickr.com/photos/42136457@N05" TargetMode="External"/><Relationship Id="rId6" Type="http://schemas.openxmlformats.org/officeDocument/2006/relationships/hyperlink" Target="https://creativecommons.org/licenses/by-nc-nd/2.0/?ref=ccsearch&amp;atype=rich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hyperlink" Target="https://www.flickr.com/photos/28958738@N06/8454803367" TargetMode="External"/><Relationship Id="rId5" Type="http://schemas.openxmlformats.org/officeDocument/2006/relationships/hyperlink" Target="https://www.flickr.com/photos/28958738@N06" TargetMode="External"/><Relationship Id="rId6" Type="http://schemas.openxmlformats.org/officeDocument/2006/relationships/hyperlink" Target="https://creativecommons.org/licenses/by/2.0/?ref=ccsearch&amp;atype=rich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hyperlink" Target="https://www.flickr.com/photos/25193868@N02/27035549721" TargetMode="External"/><Relationship Id="rId5" Type="http://schemas.openxmlformats.org/officeDocument/2006/relationships/hyperlink" Target="https://www.flickr.com/photos/25193868@N02" TargetMode="External"/><Relationship Id="rId6" Type="http://schemas.openxmlformats.org/officeDocument/2006/relationships/hyperlink" Target="https://creativecommons.org/licenses/by-sa/2.0/?ref=ccsearch&amp;atype=rich" TargetMode="External"/><Relationship Id="rId7" Type="http://schemas.openxmlformats.org/officeDocument/2006/relationships/image" Target="../media/image8.png"/><Relationship Id="rId8" Type="http://schemas.openxmlformats.org/officeDocument/2006/relationships/hyperlink" Target="https://www.flickr.com/photos/42136457@N05/4763344401" TargetMode="External"/><Relationship Id="rId9" Type="http://schemas.openxmlformats.org/officeDocument/2006/relationships/hyperlink" Target="https://www.flickr.com/photos/42136457@N05" TargetMode="External"/><Relationship Id="rId10" Type="http://schemas.openxmlformats.org/officeDocument/2006/relationships/hyperlink" Target="https://creativecommons.org/licenses/by-nc-nd/2.0/?ref=ccsearch&amp;atype=rich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hyperlink" Target="https://www.flickr.com/photos/71256895@N00/21741576101" TargetMode="External"/><Relationship Id="rId5" Type="http://schemas.openxmlformats.org/officeDocument/2006/relationships/hyperlink" Target="https://www.flickr.com/photos/71256895@N00" TargetMode="External"/><Relationship Id="rId6" Type="http://schemas.openxmlformats.org/officeDocument/2006/relationships/hyperlink" Target="https://creativecommons.org/licenses/by-nc-sa/2.0/?ref=ccsearch&amp;atype=rich" TargetMode="External"/><Relationship Id="rId7" Type="http://schemas.openxmlformats.org/officeDocument/2006/relationships/image" Target="../media/image10.png"/><Relationship Id="rId8" Type="http://schemas.openxmlformats.org/officeDocument/2006/relationships/hyperlink" Target="https://www.flickr.com/photos/99247795@N00/5666205995" TargetMode="External"/><Relationship Id="rId9" Type="http://schemas.openxmlformats.org/officeDocument/2006/relationships/hyperlink" Target="https://www.flickr.com/photos/99247795@N00" TargetMode="External"/><Relationship Id="rId10" Type="http://schemas.openxmlformats.org/officeDocument/2006/relationships/hyperlink" Target="https://creativecommons.org/licenses/by-sa/2.0/?ref=ccsearch&amp;atype=rich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3"/>
          <p:cNvSpPr txBox="1"/>
          <p:nvPr/>
        </p:nvSpPr>
        <p:spPr>
          <a:xfrm>
            <a:off x="609600" y="-98800"/>
            <a:ext cx="7924800" cy="86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400"/>
              <a:buFont typeface="Times New Roman"/>
              <a:buNone/>
            </a:pPr>
            <a:r>
              <a:rPr lang="en-US" sz="4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Polymers</a:t>
            </a:r>
            <a:endParaRPr sz="4800"/>
          </a:p>
        </p:txBody>
      </p:sp>
      <p:sp>
        <p:nvSpPr>
          <p:cNvPr id="90" name="Google Shape;90;p13"/>
          <p:cNvSpPr txBox="1"/>
          <p:nvPr/>
        </p:nvSpPr>
        <p:spPr>
          <a:xfrm>
            <a:off x="747950" y="6258575"/>
            <a:ext cx="7924800" cy="46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 u="sng">
                <a:solidFill>
                  <a:schemeClr val="hlink"/>
                </a:solidFill>
                <a:hlinkClick r:id="rId3"/>
              </a:rPr>
              <a:t>"Alaska National Guard Iron Dog snowmobile race, Camp Denali, Alaska"</a:t>
            </a:r>
            <a:r>
              <a:rPr lang="en-US" sz="1500">
                <a:solidFill>
                  <a:schemeClr val="dk1"/>
                </a:solidFill>
              </a:rPr>
              <a:t> by</a:t>
            </a:r>
            <a:r>
              <a:rPr lang="en-US" sz="1500">
                <a:solidFill>
                  <a:schemeClr val="dk1"/>
                </a:solidFill>
                <a:uFill>
                  <a:noFill/>
                </a:uFill>
                <a:hlinkClick r:id="rId4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 </a:t>
            </a:r>
            <a:r>
              <a:rPr lang="en-US" sz="1500" u="sng">
                <a:solidFill>
                  <a:schemeClr val="hlink"/>
                </a:solidFill>
                <a:hlinkClick r:id="rId4"/>
              </a:rPr>
              <a:t>The U.S. Army</a:t>
            </a:r>
            <a:r>
              <a:rPr lang="en-US" sz="1500">
                <a:solidFill>
                  <a:schemeClr val="dk1"/>
                </a:solidFill>
              </a:rPr>
              <a:t> is licensed under</a:t>
            </a:r>
            <a:r>
              <a:rPr lang="en-US" sz="1500">
                <a:solidFill>
                  <a:schemeClr val="dk1"/>
                </a:solidFill>
                <a:uFill>
                  <a:noFill/>
                </a:uFill>
                <a:hlinkClick r:id="rId5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 </a:t>
            </a:r>
            <a:r>
              <a:rPr lang="en-US" sz="1500" u="sng">
                <a:solidFill>
                  <a:schemeClr val="hlink"/>
                </a:solidFill>
                <a:hlinkClick r:id="rId5"/>
              </a:rPr>
              <a:t>CC BY 2.0</a:t>
            </a:r>
            <a:r>
              <a:rPr lang="en-US" sz="1500" u="sng">
                <a:solidFill>
                  <a:schemeClr val="hlink"/>
                </a:solidFill>
              </a:rPr>
              <a:t> </a:t>
            </a:r>
            <a:endParaRPr sz="1800"/>
          </a:p>
        </p:txBody>
      </p:sp>
      <p:pic>
        <p:nvPicPr>
          <p:cNvPr id="91" name="Google Shape;91;p13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47500" y="765400"/>
            <a:ext cx="7986900" cy="5327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22"/>
          <p:cNvSpPr txBox="1"/>
          <p:nvPr/>
        </p:nvSpPr>
        <p:spPr>
          <a:xfrm>
            <a:off x="8578850" y="6400800"/>
            <a:ext cx="1842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166" name="Google Shape;166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84450" y="1404925"/>
            <a:ext cx="3883576" cy="3739751"/>
          </a:xfrm>
          <a:prstGeom prst="rect">
            <a:avLst/>
          </a:prstGeom>
          <a:noFill/>
          <a:ln>
            <a:noFill/>
          </a:ln>
        </p:spPr>
      </p:pic>
      <p:sp>
        <p:nvSpPr>
          <p:cNvPr id="167" name="Google Shape;167;p22"/>
          <p:cNvSpPr txBox="1"/>
          <p:nvPr/>
        </p:nvSpPr>
        <p:spPr>
          <a:xfrm>
            <a:off x="5190188" y="5909350"/>
            <a:ext cx="3000000" cy="64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 u="sng">
                <a:solidFill>
                  <a:schemeClr val="hlink"/>
                </a:solidFill>
                <a:hlinkClick r:id="rId4"/>
              </a:rPr>
              <a:t>"PVC Pipe"</a:t>
            </a:r>
            <a:r>
              <a:rPr lang="en-US" sz="1500">
                <a:solidFill>
                  <a:schemeClr val="dk1"/>
                </a:solidFill>
              </a:rPr>
              <a:t> by</a:t>
            </a:r>
            <a:r>
              <a:rPr lang="en-US" sz="1500">
                <a:solidFill>
                  <a:schemeClr val="dk1"/>
                </a:solidFill>
                <a:uFill>
                  <a:noFill/>
                </a:uFill>
                <a:hlinkClick r:id="rId5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 </a:t>
            </a:r>
            <a:r>
              <a:rPr lang="en-US" sz="1500" u="sng">
                <a:solidFill>
                  <a:schemeClr val="hlink"/>
                </a:solidFill>
                <a:hlinkClick r:id="rId5"/>
              </a:rPr>
              <a:t>Pam_Broviak</a:t>
            </a:r>
            <a:r>
              <a:rPr lang="en-US" sz="1500">
                <a:solidFill>
                  <a:schemeClr val="dk1"/>
                </a:solidFill>
              </a:rPr>
              <a:t> is licensed under</a:t>
            </a:r>
            <a:r>
              <a:rPr lang="en-US" sz="1500">
                <a:solidFill>
                  <a:schemeClr val="dk1"/>
                </a:solidFill>
                <a:uFill>
                  <a:noFill/>
                </a:uFill>
                <a:hlinkClick r:id="rId6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 </a:t>
            </a:r>
            <a:r>
              <a:rPr lang="en-US" sz="1500" u="sng">
                <a:solidFill>
                  <a:schemeClr val="hlink"/>
                </a:solidFill>
                <a:hlinkClick r:id="rId6"/>
              </a:rPr>
              <a:t>CC BY-SA 2.0</a:t>
            </a:r>
            <a:r>
              <a:rPr lang="en-US" sz="1500" u="sng">
                <a:solidFill>
                  <a:schemeClr val="hlink"/>
                </a:solidFill>
              </a:rPr>
              <a:t> </a:t>
            </a:r>
            <a:endParaRPr sz="1800"/>
          </a:p>
        </p:txBody>
      </p:sp>
      <p:pic>
        <p:nvPicPr>
          <p:cNvPr id="168" name="Google Shape;168;p22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4344738" y="2287162"/>
            <a:ext cx="4690924" cy="3509031"/>
          </a:xfrm>
          <a:prstGeom prst="rect">
            <a:avLst/>
          </a:prstGeom>
          <a:noFill/>
          <a:ln>
            <a:noFill/>
          </a:ln>
        </p:spPr>
      </p:pic>
      <p:sp>
        <p:nvSpPr>
          <p:cNvPr id="169" name="Google Shape;169;p22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Polyvinyl chloride (PVC)</a:t>
            </a:r>
            <a:endParaRPr/>
          </a:p>
        </p:txBody>
      </p:sp>
      <p:sp>
        <p:nvSpPr>
          <p:cNvPr id="170" name="Google Shape;170;p2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23"/>
          <p:cNvSpPr txBox="1">
            <a:spLocks noGrp="1"/>
          </p:cNvSpPr>
          <p:nvPr>
            <p:ph type="title"/>
          </p:nvPr>
        </p:nvSpPr>
        <p:spPr>
          <a:xfrm>
            <a:off x="457200" y="83820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Arial"/>
              <a:buNone/>
            </a:pPr>
            <a:r>
              <a:rPr lang="en-US" sz="4000" b="0" i="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How many chloroethene (vinyl chloride) subunits are in a molecule of polyvinyl chloride with a molar mass of 3122.5 g/mole?</a:t>
            </a:r>
            <a:endParaRPr/>
          </a:p>
        </p:txBody>
      </p:sp>
      <p:sp>
        <p:nvSpPr>
          <p:cNvPr id="176" name="Google Shape;176;p23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1397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lvl="0" indent="-139700" algn="l" rtl="0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lvl="0" indent="-139700" algn="l" rtl="0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lvl="0" indent="-342900" algn="l" rtl="0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en-US" sz="32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A. 100</a:t>
            </a:r>
            <a:endParaRPr/>
          </a:p>
          <a:p>
            <a:pPr marL="342900" lvl="0" indent="-342900" algn="l" rtl="0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en-US" sz="32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B. 500</a:t>
            </a:r>
            <a:endParaRPr/>
          </a:p>
          <a:p>
            <a:pPr marL="342900" lvl="0" indent="-342900" algn="l" rtl="0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en-US" sz="32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C. 250</a:t>
            </a:r>
            <a:endParaRPr/>
          </a:p>
          <a:p>
            <a:pPr marL="342900" lvl="0" indent="-342900" algn="l" rtl="0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en-US" sz="32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D. 50</a:t>
            </a:r>
            <a:endParaRPr/>
          </a:p>
          <a:p>
            <a:pPr marL="342900" lvl="0" indent="-342900" algn="l" rtl="0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en-US" sz="32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E. 550</a:t>
            </a:r>
            <a:endParaRPr/>
          </a:p>
          <a:p>
            <a:pPr marL="342900" lvl="0" indent="-1397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24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Arial"/>
              <a:buNone/>
            </a:pPr>
            <a:r>
              <a:rPr lang="en-US" sz="4000" b="0" i="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What is the molar mass of one molecule of polypropylene with 300 propylene subunits?</a:t>
            </a:r>
            <a:endParaRPr/>
          </a:p>
        </p:txBody>
      </p:sp>
      <p:sp>
        <p:nvSpPr>
          <p:cNvPr id="182" name="Google Shape;182;p24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1397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en-US" sz="32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A.  12,600</a:t>
            </a:r>
            <a:endParaRPr/>
          </a:p>
          <a:p>
            <a:pPr marL="34290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en-US" sz="32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B.  6,300</a:t>
            </a:r>
            <a:endParaRPr/>
          </a:p>
          <a:p>
            <a:pPr marL="34290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en-US" sz="32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C.  25,200</a:t>
            </a:r>
            <a:endParaRPr/>
          </a:p>
          <a:p>
            <a:pPr marL="34290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en-US" sz="32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D.  100,800 </a:t>
            </a:r>
            <a:endParaRPr/>
          </a:p>
          <a:p>
            <a:pPr marL="34290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en-US" sz="32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E.  50,400</a:t>
            </a:r>
            <a:endParaRPr/>
          </a:p>
          <a:p>
            <a:pPr marL="342900" lvl="0" indent="-1397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2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Arial"/>
              <a:buNone/>
            </a:pPr>
            <a:r>
              <a:rPr lang="en-US" sz="4400" b="0" i="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Condensation Polymers</a:t>
            </a:r>
            <a:endParaRPr/>
          </a:p>
        </p:txBody>
      </p:sp>
      <p:sp>
        <p:nvSpPr>
          <p:cNvPr id="189" name="Google Shape;189;p25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en-US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Monomer units join by eliminating (splitting out) a small molecule, often water.</a:t>
            </a:r>
            <a:endParaRPr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342900" lvl="0" indent="-431800" algn="l" rtl="0">
              <a:spcBef>
                <a:spcPts val="0"/>
              </a:spcBef>
              <a:spcAft>
                <a:spcPts val="0"/>
              </a:spcAft>
              <a:buSzPts val="3200"/>
              <a:buChar char="•"/>
            </a:pPr>
            <a:r>
              <a:rPr lang="en-US"/>
              <a:t>Ex: polyethylene terephthalate (PET)</a:t>
            </a:r>
            <a:endParaRPr/>
          </a:p>
          <a:p>
            <a:pPr marL="3429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500"/>
          </a:p>
          <a:p>
            <a:pPr marL="342900" lvl="0" indent="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26"/>
          <p:cNvSpPr txBox="1"/>
          <p:nvPr/>
        </p:nvSpPr>
        <p:spPr>
          <a:xfrm>
            <a:off x="685800" y="1398587"/>
            <a:ext cx="8153400" cy="436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Times New Roman"/>
              <a:buNone/>
            </a:pPr>
            <a:endParaRPr sz="3500">
              <a:solidFill>
                <a:schemeClr val="dk1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800" b="0" i="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95" name="Google Shape;195;p26"/>
          <p:cNvSpPr txBox="1">
            <a:spLocks noGrp="1"/>
          </p:cNvSpPr>
          <p:nvPr>
            <p:ph type="title"/>
          </p:nvPr>
        </p:nvSpPr>
        <p:spPr>
          <a:xfrm>
            <a:off x="457200" y="118587"/>
            <a:ext cx="8229600" cy="11430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PET</a:t>
            </a:r>
            <a:endParaRPr/>
          </a:p>
        </p:txBody>
      </p:sp>
      <p:sp>
        <p:nvSpPr>
          <p:cNvPr id="196" name="Google Shape;196;p26"/>
          <p:cNvSpPr txBox="1">
            <a:spLocks noGrp="1"/>
          </p:cNvSpPr>
          <p:nvPr>
            <p:ph type="body" idx="1"/>
          </p:nvPr>
        </p:nvSpPr>
        <p:spPr>
          <a:xfrm>
            <a:off x="457200" y="2687200"/>
            <a:ext cx="8229600" cy="45261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97" name="Google Shape;197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6731" y="1141625"/>
            <a:ext cx="4167782" cy="3125825"/>
          </a:xfrm>
          <a:prstGeom prst="rect">
            <a:avLst/>
          </a:prstGeom>
          <a:noFill/>
          <a:ln>
            <a:noFill/>
          </a:ln>
        </p:spPr>
      </p:pic>
      <p:sp>
        <p:nvSpPr>
          <p:cNvPr id="198" name="Google Shape;198;p26"/>
          <p:cNvSpPr txBox="1"/>
          <p:nvPr/>
        </p:nvSpPr>
        <p:spPr>
          <a:xfrm>
            <a:off x="169825" y="4597450"/>
            <a:ext cx="4454700" cy="70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u="sng">
                <a:solidFill>
                  <a:schemeClr val="hlink"/>
                </a:solidFill>
                <a:hlinkClick r:id="rId4"/>
              </a:rPr>
              <a:t>"Polyethylene Terephthalate"</a:t>
            </a:r>
            <a:r>
              <a:rPr lang="en-US">
                <a:solidFill>
                  <a:schemeClr val="dk1"/>
                </a:solidFill>
              </a:rPr>
              <a:t> by</a:t>
            </a:r>
            <a:r>
              <a:rPr lang="en-US">
                <a:solidFill>
                  <a:schemeClr val="dk1"/>
                </a:solidFill>
                <a:uFill>
                  <a:noFill/>
                </a:uFill>
                <a:hlinkClick r:id="rId5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 </a:t>
            </a:r>
            <a:r>
              <a:rPr lang="en-US" u="sng">
                <a:solidFill>
                  <a:schemeClr val="hlink"/>
                </a:solidFill>
                <a:hlinkClick r:id="rId5"/>
              </a:rPr>
              <a:t>chidorian</a:t>
            </a:r>
            <a:r>
              <a:rPr lang="en-US">
                <a:solidFill>
                  <a:schemeClr val="dk1"/>
                </a:solidFill>
              </a:rPr>
              <a:t> is licensed under</a:t>
            </a:r>
            <a:r>
              <a:rPr lang="en-US">
                <a:solidFill>
                  <a:schemeClr val="dk1"/>
                </a:solidFill>
                <a:uFill>
                  <a:noFill/>
                </a:uFill>
                <a:hlinkClick r:id="rId6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 </a:t>
            </a:r>
            <a:r>
              <a:rPr lang="en-US" u="sng">
                <a:solidFill>
                  <a:schemeClr val="hlink"/>
                </a:solidFill>
                <a:hlinkClick r:id="rId6"/>
              </a:rPr>
              <a:t>CC BY-SA 2.0</a:t>
            </a:r>
            <a:r>
              <a:rPr lang="en-US" u="sng">
                <a:solidFill>
                  <a:schemeClr val="hlink"/>
                </a:solidFill>
              </a:rPr>
              <a:t> </a:t>
            </a:r>
            <a:endParaRPr sz="1700"/>
          </a:p>
        </p:txBody>
      </p:sp>
      <p:pic>
        <p:nvPicPr>
          <p:cNvPr id="199" name="Google Shape;199;p26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4888550" y="1141625"/>
            <a:ext cx="3798250" cy="5064325"/>
          </a:xfrm>
          <a:prstGeom prst="rect">
            <a:avLst/>
          </a:prstGeom>
          <a:noFill/>
          <a:ln>
            <a:noFill/>
          </a:ln>
        </p:spPr>
      </p:pic>
      <p:sp>
        <p:nvSpPr>
          <p:cNvPr id="200" name="Google Shape;200;p26"/>
          <p:cNvSpPr txBox="1"/>
          <p:nvPr/>
        </p:nvSpPr>
        <p:spPr>
          <a:xfrm>
            <a:off x="4572000" y="6276600"/>
            <a:ext cx="4167900" cy="70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u="sng">
                <a:solidFill>
                  <a:schemeClr val="hlink"/>
                </a:solidFill>
                <a:hlinkClick r:id="rId8"/>
              </a:rPr>
              <a:t>"#5549 recycled plastic (PET) bottles"</a:t>
            </a:r>
            <a:r>
              <a:rPr lang="en-US">
                <a:solidFill>
                  <a:schemeClr val="dk1"/>
                </a:solidFill>
              </a:rPr>
              <a:t> by</a:t>
            </a:r>
            <a:r>
              <a:rPr lang="en-US">
                <a:solidFill>
                  <a:schemeClr val="dk1"/>
                </a:solidFill>
                <a:uFill>
                  <a:noFill/>
                </a:uFill>
                <a:hlinkClick r:id="rId9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 </a:t>
            </a:r>
            <a:r>
              <a:rPr lang="en-US" u="sng">
                <a:solidFill>
                  <a:schemeClr val="hlink"/>
                </a:solidFill>
                <a:hlinkClick r:id="rId9"/>
              </a:rPr>
              <a:t>Nemo's great uncle</a:t>
            </a:r>
            <a:r>
              <a:rPr lang="en-US">
                <a:solidFill>
                  <a:schemeClr val="dk1"/>
                </a:solidFill>
              </a:rPr>
              <a:t> is licensed under</a:t>
            </a:r>
            <a:r>
              <a:rPr lang="en-US">
                <a:solidFill>
                  <a:schemeClr val="dk1"/>
                </a:solidFill>
                <a:uFill>
                  <a:noFill/>
                </a:uFill>
                <a:hlinkClick r:id="rId10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 </a:t>
            </a:r>
            <a:r>
              <a:rPr lang="en-US" u="sng">
                <a:solidFill>
                  <a:schemeClr val="hlink"/>
                </a:solidFill>
                <a:hlinkClick r:id="rId10"/>
              </a:rPr>
              <a:t>CC BY-NC-SA 2.0</a:t>
            </a:r>
            <a:r>
              <a:rPr lang="en-US" u="sng">
                <a:solidFill>
                  <a:schemeClr val="hlink"/>
                </a:solidFill>
              </a:rPr>
              <a:t> </a:t>
            </a:r>
            <a:endParaRPr sz="17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27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Arial"/>
              <a:buNone/>
            </a:pPr>
            <a:r>
              <a:rPr lang="en-US" sz="4400" b="0" i="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Polycarbonates</a:t>
            </a:r>
            <a:endParaRPr/>
          </a:p>
        </p:txBody>
      </p:sp>
      <p:sp>
        <p:nvSpPr>
          <p:cNvPr id="206" name="Google Shape;206;p27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292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en-US" sz="2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The main polycarbonate material is produced by the reaction of bisphenol A and </a:t>
            </a:r>
            <a:r>
              <a:rPr lang="en-US" sz="2400" b="0" i="0" u="sng">
                <a:solidFill>
                  <a:schemeClr val="hlink"/>
                </a:solidFill>
                <a:hlinkClick r:id="rId3"/>
              </a:rPr>
              <a:t>phosgene</a:t>
            </a:r>
            <a:r>
              <a:rPr lang="en-US" sz="2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COCl2. </a:t>
            </a:r>
            <a:endParaRPr sz="2400"/>
          </a:p>
          <a:p>
            <a:pPr marL="342900" lvl="0" indent="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None/>
            </a:pPr>
            <a:endParaRPr sz="2400"/>
          </a:p>
          <a:p>
            <a:pPr marL="342900" lvl="0" indent="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None/>
            </a:pPr>
            <a:endParaRPr sz="2400"/>
          </a:p>
          <a:p>
            <a:pPr marL="342900" lvl="0" indent="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None/>
            </a:pPr>
            <a:endParaRPr sz="2400"/>
          </a:p>
          <a:p>
            <a:pPr marL="342900" lvl="0" indent="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None/>
            </a:pPr>
            <a:endParaRPr sz="2400"/>
          </a:p>
          <a:p>
            <a:pPr marL="342900" lvl="0" indent="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None/>
            </a:pPr>
            <a:endParaRPr sz="2400"/>
          </a:p>
          <a:p>
            <a:pPr marL="342900" lvl="0" indent="-2921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en-US" sz="2400"/>
              <a:t>strong, transparent</a:t>
            </a:r>
            <a:endParaRPr sz="2400"/>
          </a:p>
          <a:p>
            <a:pPr marL="342900" lvl="0" indent="-1397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07" name="Google Shape;207;p2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2776525"/>
            <a:ext cx="9144000" cy="13049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28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4" name="Google Shape;214;p28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215" name="Google Shape;215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16200"/>
            <a:ext cx="4572001" cy="3312800"/>
          </a:xfrm>
          <a:prstGeom prst="rect">
            <a:avLst/>
          </a:prstGeom>
          <a:noFill/>
          <a:ln>
            <a:noFill/>
          </a:ln>
        </p:spPr>
      </p:pic>
      <p:sp>
        <p:nvSpPr>
          <p:cNvPr id="216" name="Google Shape;216;p28"/>
          <p:cNvSpPr txBox="1"/>
          <p:nvPr/>
        </p:nvSpPr>
        <p:spPr>
          <a:xfrm>
            <a:off x="457200" y="3579600"/>
            <a:ext cx="3166800" cy="56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u="sng">
                <a:solidFill>
                  <a:schemeClr val="hlink"/>
                </a:solidFill>
                <a:hlinkClick r:id="rId4"/>
              </a:rPr>
              <a:t>"Polycarbonate (6)"</a:t>
            </a:r>
            <a:r>
              <a:rPr lang="en-US">
                <a:solidFill>
                  <a:schemeClr val="dk1"/>
                </a:solidFill>
              </a:rPr>
              <a:t> by</a:t>
            </a:r>
            <a:r>
              <a:rPr lang="en-US">
                <a:solidFill>
                  <a:schemeClr val="dk1"/>
                </a:solidFill>
                <a:uFill>
                  <a:noFill/>
                </a:uFill>
                <a:hlinkClick r:id="rId5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 </a:t>
            </a:r>
            <a:r>
              <a:rPr lang="en-US" u="sng">
                <a:solidFill>
                  <a:schemeClr val="hlink"/>
                </a:solidFill>
                <a:hlinkClick r:id="rId5"/>
              </a:rPr>
              <a:t>Eurosunshine</a:t>
            </a:r>
            <a:r>
              <a:rPr lang="en-US">
                <a:solidFill>
                  <a:schemeClr val="dk1"/>
                </a:solidFill>
              </a:rPr>
              <a:t> is licensed under</a:t>
            </a:r>
            <a:r>
              <a:rPr lang="en-US">
                <a:solidFill>
                  <a:schemeClr val="dk1"/>
                </a:solidFill>
                <a:uFill>
                  <a:noFill/>
                </a:uFill>
                <a:hlinkClick r:id="rId6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 </a:t>
            </a:r>
            <a:r>
              <a:rPr lang="en-US" u="sng">
                <a:solidFill>
                  <a:schemeClr val="hlink"/>
                </a:solidFill>
                <a:hlinkClick r:id="rId6"/>
              </a:rPr>
              <a:t>CC BY-NC-ND 2.0</a:t>
            </a:r>
            <a:r>
              <a:rPr lang="en-US" u="sng">
                <a:solidFill>
                  <a:schemeClr val="hlink"/>
                </a:solidFill>
              </a:rPr>
              <a:t> </a:t>
            </a:r>
            <a:endParaRPr sz="1700"/>
          </a:p>
        </p:txBody>
      </p:sp>
      <p:pic>
        <p:nvPicPr>
          <p:cNvPr id="217" name="Google Shape;217;p28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4773425" y="908475"/>
            <a:ext cx="3913375" cy="5217825"/>
          </a:xfrm>
          <a:prstGeom prst="rect">
            <a:avLst/>
          </a:prstGeom>
          <a:noFill/>
          <a:ln>
            <a:noFill/>
          </a:ln>
        </p:spPr>
      </p:pic>
      <p:sp>
        <p:nvSpPr>
          <p:cNvPr id="218" name="Google Shape;218;p28"/>
          <p:cNvSpPr txBox="1"/>
          <p:nvPr/>
        </p:nvSpPr>
        <p:spPr>
          <a:xfrm>
            <a:off x="5138550" y="6205775"/>
            <a:ext cx="3000000" cy="56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u="sng">
                <a:solidFill>
                  <a:schemeClr val="hlink"/>
                </a:solidFill>
                <a:hlinkClick r:id="rId8"/>
              </a:rPr>
              <a:t>"Baby Bottle"</a:t>
            </a:r>
            <a:r>
              <a:rPr lang="en-US">
                <a:solidFill>
                  <a:schemeClr val="dk1"/>
                </a:solidFill>
              </a:rPr>
              <a:t> by</a:t>
            </a:r>
            <a:r>
              <a:rPr lang="en-US">
                <a:solidFill>
                  <a:schemeClr val="dk1"/>
                </a:solidFill>
                <a:uFill>
                  <a:noFill/>
                </a:uFill>
                <a:hlinkClick r:id="rId9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 </a:t>
            </a:r>
            <a:r>
              <a:rPr lang="en-US" u="sng">
                <a:solidFill>
                  <a:schemeClr val="hlink"/>
                </a:solidFill>
                <a:hlinkClick r:id="rId9"/>
              </a:rPr>
              <a:t>brokinhrt2</a:t>
            </a:r>
            <a:r>
              <a:rPr lang="en-US">
                <a:solidFill>
                  <a:schemeClr val="dk1"/>
                </a:solidFill>
              </a:rPr>
              <a:t> is licensed under</a:t>
            </a:r>
            <a:r>
              <a:rPr lang="en-US">
                <a:solidFill>
                  <a:schemeClr val="dk1"/>
                </a:solidFill>
                <a:uFill>
                  <a:noFill/>
                </a:uFill>
                <a:hlinkClick r:id="rId10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 </a:t>
            </a:r>
            <a:r>
              <a:rPr lang="en-US" u="sng">
                <a:solidFill>
                  <a:schemeClr val="hlink"/>
                </a:solidFill>
                <a:hlinkClick r:id="rId10"/>
              </a:rPr>
              <a:t>CC BY 2.0</a:t>
            </a:r>
            <a:r>
              <a:rPr lang="en-US" u="sng">
                <a:solidFill>
                  <a:schemeClr val="hlink"/>
                </a:solidFill>
              </a:rPr>
              <a:t> </a:t>
            </a:r>
            <a:endParaRPr sz="170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29"/>
          <p:cNvSpPr txBox="1">
            <a:spLocks noGrp="1"/>
          </p:cNvSpPr>
          <p:nvPr>
            <p:ph type="title"/>
          </p:nvPr>
        </p:nvSpPr>
        <p:spPr>
          <a:xfrm>
            <a:off x="457200" y="81212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Arial"/>
              <a:buNone/>
            </a:pPr>
            <a:r>
              <a:rPr lang="en-US" sz="4400" b="0" i="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Polycarbonates and bisphenol A</a:t>
            </a:r>
            <a:endParaRPr/>
          </a:p>
        </p:txBody>
      </p:sp>
      <p:sp>
        <p:nvSpPr>
          <p:cNvPr id="224" name="Google Shape;224;p29"/>
          <p:cNvSpPr txBox="1">
            <a:spLocks noGrp="1"/>
          </p:cNvSpPr>
          <p:nvPr>
            <p:ph type="body" idx="1"/>
          </p:nvPr>
        </p:nvSpPr>
        <p:spPr>
          <a:xfrm>
            <a:off x="457200" y="1354000"/>
            <a:ext cx="8229600" cy="508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  <a:p>
            <a:pPr marL="342900" lvl="0" indent="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None/>
            </a:pPr>
            <a:endParaRPr sz="2400"/>
          </a:p>
          <a:p>
            <a:pPr marL="342900" lvl="0" indent="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None/>
            </a:pPr>
            <a:endParaRPr sz="2400"/>
          </a:p>
          <a:p>
            <a:pPr marL="0" lvl="0" indent="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None/>
            </a:pPr>
            <a:endParaRPr sz="2400"/>
          </a:p>
          <a:p>
            <a:pPr marL="0" lvl="0" indent="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None/>
            </a:pPr>
            <a:endParaRPr sz="2400"/>
          </a:p>
          <a:p>
            <a:pPr marL="342900" lvl="0" indent="-2921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en-US" sz="2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Bisphenol A: </a:t>
            </a:r>
            <a:r>
              <a:rPr lang="en-US" sz="2400">
                <a:solidFill>
                  <a:srgbClr val="222222"/>
                </a:solidFill>
                <a:highlight>
                  <a:srgbClr val="FFFFFF"/>
                </a:highlight>
              </a:rPr>
              <a:t>estrogen-mimicking, </a:t>
            </a:r>
            <a:r>
              <a:rPr lang="en-US" sz="2400">
                <a:solidFill>
                  <a:srgbClr val="0B0080"/>
                </a:solidFill>
                <a:highlight>
                  <a:srgbClr val="FFFFFF"/>
                </a:highlight>
                <a:uFill>
                  <a:noFill/>
                </a:uFill>
                <a:hlinkClick r:id="rId3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hormone</a:t>
            </a:r>
            <a:r>
              <a:rPr lang="en-US" sz="2400">
                <a:solidFill>
                  <a:srgbClr val="222222"/>
                </a:solidFill>
                <a:highlight>
                  <a:srgbClr val="FFFFFF"/>
                </a:highlight>
              </a:rPr>
              <a:t>-like properties</a:t>
            </a:r>
            <a:endParaRPr sz="2400">
              <a:solidFill>
                <a:srgbClr val="222222"/>
              </a:solidFill>
              <a:highlight>
                <a:srgbClr val="FFFFFF"/>
              </a:highlight>
            </a:endParaRPr>
          </a:p>
          <a:p>
            <a:pPr marL="342900" lvl="0" indent="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None/>
            </a:pPr>
            <a:endParaRPr sz="2400">
              <a:solidFill>
                <a:srgbClr val="222222"/>
              </a:solidFill>
              <a:highlight>
                <a:srgbClr val="FFFFFF"/>
              </a:highlight>
            </a:endParaRPr>
          </a:p>
          <a:p>
            <a:pPr marL="342900" lvl="0" indent="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rgbClr val="222222"/>
                </a:solidFill>
                <a:highlight>
                  <a:srgbClr val="FFFFFF"/>
                </a:highlight>
              </a:rPr>
              <a:t>Various studies have found a range of effects - from ‘significant’ to ‘none’</a:t>
            </a:r>
            <a:endParaRPr sz="1800"/>
          </a:p>
          <a:p>
            <a:pPr marL="342900" lvl="0" indent="-1397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25" name="Google Shape;225;p2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242487" y="1283650"/>
            <a:ext cx="4659026" cy="1785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p30"/>
          <p:cNvSpPr txBox="1">
            <a:spLocks noGrp="1"/>
          </p:cNvSpPr>
          <p:nvPr>
            <p:ph type="title"/>
          </p:nvPr>
        </p:nvSpPr>
        <p:spPr>
          <a:xfrm>
            <a:off x="457200" y="81212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Arial"/>
              <a:buNone/>
            </a:pPr>
            <a:r>
              <a:rPr lang="en-US" sz="4400" b="0" i="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Polycarbonates and bisphenol A</a:t>
            </a:r>
            <a:endParaRPr/>
          </a:p>
        </p:txBody>
      </p:sp>
      <p:sp>
        <p:nvSpPr>
          <p:cNvPr id="231" name="Google Shape;231;p30"/>
          <p:cNvSpPr txBox="1">
            <a:spLocks noGrp="1"/>
          </p:cNvSpPr>
          <p:nvPr>
            <p:ph type="body" idx="1"/>
          </p:nvPr>
        </p:nvSpPr>
        <p:spPr>
          <a:xfrm>
            <a:off x="457200" y="1354000"/>
            <a:ext cx="8229600" cy="508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  <a:p>
            <a:pPr marL="342900" lvl="0" indent="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None/>
            </a:pPr>
            <a:endParaRPr sz="2400"/>
          </a:p>
          <a:p>
            <a:pPr marL="342900" lvl="0" indent="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None/>
            </a:pPr>
            <a:endParaRPr sz="2400"/>
          </a:p>
          <a:p>
            <a:pPr marL="0" lvl="0" indent="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None/>
            </a:pPr>
            <a:endParaRPr sz="2400"/>
          </a:p>
          <a:p>
            <a:pPr marL="0" lvl="0" indent="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None/>
            </a:pPr>
            <a:endParaRPr sz="2400"/>
          </a:p>
          <a:p>
            <a:pPr marL="342900" lvl="0" indent="-2921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en-US" sz="2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Bisphenol A: </a:t>
            </a:r>
            <a:r>
              <a:rPr lang="en-US" sz="2400">
                <a:solidFill>
                  <a:srgbClr val="222222"/>
                </a:solidFill>
                <a:highlight>
                  <a:srgbClr val="FFFFFF"/>
                </a:highlight>
              </a:rPr>
              <a:t>estrogen-mimicking, </a:t>
            </a:r>
            <a:r>
              <a:rPr lang="en-US" sz="2400">
                <a:solidFill>
                  <a:srgbClr val="0B0080"/>
                </a:solidFill>
                <a:highlight>
                  <a:srgbClr val="FFFFFF"/>
                </a:highlight>
                <a:uFill>
                  <a:noFill/>
                </a:uFill>
                <a:hlinkClick r:id="rId3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hormone</a:t>
            </a:r>
            <a:r>
              <a:rPr lang="en-US" sz="2400">
                <a:solidFill>
                  <a:srgbClr val="222222"/>
                </a:solidFill>
                <a:highlight>
                  <a:srgbClr val="FFFFFF"/>
                </a:highlight>
              </a:rPr>
              <a:t>-like properties</a:t>
            </a:r>
            <a:endParaRPr sz="2400">
              <a:solidFill>
                <a:srgbClr val="222222"/>
              </a:solidFill>
              <a:highlight>
                <a:srgbClr val="FFFFFF"/>
              </a:highlight>
            </a:endParaRPr>
          </a:p>
          <a:p>
            <a:pPr marL="342900" lvl="0" indent="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None/>
            </a:pPr>
            <a:endParaRPr sz="2400">
              <a:solidFill>
                <a:srgbClr val="222222"/>
              </a:solidFill>
              <a:highlight>
                <a:srgbClr val="FFFFFF"/>
              </a:highlight>
            </a:endParaRPr>
          </a:p>
          <a:p>
            <a:pPr marL="342900" lvl="0" indent="-2921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2400"/>
              <a:buChar char="•"/>
            </a:pPr>
            <a:r>
              <a:rPr lang="en-US" sz="2400">
                <a:solidFill>
                  <a:srgbClr val="222222"/>
                </a:solidFill>
                <a:highlight>
                  <a:srgbClr val="FFFFFF"/>
                </a:highlight>
              </a:rPr>
              <a:t>Bisphenol A leachate low-dose effects (Saal and Hughes; </a:t>
            </a:r>
            <a:r>
              <a:rPr lang="en-US" sz="2400" u="sng">
                <a:solidFill>
                  <a:schemeClr val="hlink"/>
                </a:solidFill>
                <a:hlinkClick r:id="rId4"/>
              </a:rPr>
              <a:t>https://ehp.niehs.nih.gov/doi/10.1289/ehp.7713</a:t>
            </a:r>
            <a:r>
              <a:rPr lang="en-US" sz="2400">
                <a:solidFill>
                  <a:srgbClr val="222222"/>
                </a:solidFill>
                <a:highlight>
                  <a:srgbClr val="FFFFFF"/>
                </a:highlight>
              </a:rPr>
              <a:t>)</a:t>
            </a:r>
            <a:endParaRPr sz="2400"/>
          </a:p>
          <a:p>
            <a:pPr marL="742950" lvl="1" indent="-28575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1800"/>
              <a:buChar char="–"/>
            </a:pPr>
            <a:r>
              <a:rPr lang="en-US" sz="1800">
                <a:solidFill>
                  <a:srgbClr val="222222"/>
                </a:solidFill>
                <a:highlight>
                  <a:srgbClr val="FFFFFF"/>
                </a:highlight>
              </a:rPr>
              <a:t>Industry-funded studies tend to find no significant effects </a:t>
            </a:r>
            <a:endParaRPr sz="1800">
              <a:solidFill>
                <a:srgbClr val="222222"/>
              </a:solidFill>
              <a:highlight>
                <a:srgbClr val="FFFFFF"/>
              </a:highlight>
            </a:endParaRPr>
          </a:p>
          <a:p>
            <a:pPr marL="742950" lvl="1" indent="-28575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1800"/>
              <a:buChar char="–"/>
            </a:pPr>
            <a:r>
              <a:rPr lang="en-US" sz="1800">
                <a:solidFill>
                  <a:srgbClr val="222222"/>
                </a:solidFill>
                <a:highlight>
                  <a:srgbClr val="FFFFFF"/>
                </a:highlight>
              </a:rPr>
              <a:t>government-funded studies tend to find significant effects</a:t>
            </a:r>
            <a:endParaRPr sz="1800"/>
          </a:p>
          <a:p>
            <a:pPr marL="342900" lvl="0" indent="-1397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32" name="Google Shape;232;p30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242487" y="1283650"/>
            <a:ext cx="4659026" cy="1785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p3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Arial"/>
              <a:buNone/>
            </a:pPr>
            <a:r>
              <a:rPr lang="en-US" sz="4400" b="0" i="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Additives, etc…</a:t>
            </a:r>
            <a:endParaRPr/>
          </a:p>
        </p:txBody>
      </p:sp>
      <p:sp>
        <p:nvSpPr>
          <p:cNvPr id="239" name="Google Shape;239;p3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en-US" sz="32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Antioxidants, blowing agents, colorants, coupling agents, flame retardants, heat stabilisers, impact modifiers, lubricants, plasticisers, preservatives, uv stabilisers, etc.</a:t>
            </a:r>
            <a:endParaRPr/>
          </a:p>
          <a:p>
            <a:pPr marL="342900" lvl="0" indent="-1397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14"/>
          <p:cNvSpPr txBox="1"/>
          <p:nvPr/>
        </p:nvSpPr>
        <p:spPr>
          <a:xfrm>
            <a:off x="685800" y="1398587"/>
            <a:ext cx="8153400" cy="4362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Times New Roman"/>
              <a:buNone/>
            </a:pPr>
            <a:endParaRPr sz="4500" b="0" i="0" u="none" strike="noStrike" cap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Times New Roman"/>
              <a:buNone/>
            </a:pPr>
            <a:r>
              <a:rPr lang="en-US" sz="3500">
                <a:solidFill>
                  <a:schemeClr val="dk1"/>
                </a:solidFill>
              </a:rPr>
              <a:t>A </a:t>
            </a:r>
            <a:r>
              <a:rPr lang="en-US" sz="3500" b="1">
                <a:solidFill>
                  <a:schemeClr val="dk1"/>
                </a:solidFill>
              </a:rPr>
              <a:t>monomer</a:t>
            </a:r>
            <a:r>
              <a:rPr lang="en-US" sz="3500">
                <a:solidFill>
                  <a:schemeClr val="dk1"/>
                </a:solidFill>
              </a:rPr>
              <a:t> is a molecule that forms the basic unit for </a:t>
            </a:r>
            <a:r>
              <a:rPr lang="en-US" sz="3500" b="1">
                <a:solidFill>
                  <a:schemeClr val="dk1"/>
                </a:solidFill>
              </a:rPr>
              <a:t>polymers</a:t>
            </a:r>
            <a:r>
              <a:rPr lang="en-US" sz="3500">
                <a:solidFill>
                  <a:schemeClr val="dk1"/>
                </a:solidFill>
              </a:rPr>
              <a:t>. Monomers bind to other monomers to form repeating chain molecules through a process known as </a:t>
            </a:r>
            <a:r>
              <a:rPr lang="en-US" sz="3500" b="1">
                <a:solidFill>
                  <a:schemeClr val="dk1"/>
                </a:solidFill>
              </a:rPr>
              <a:t>polymerization</a:t>
            </a:r>
            <a:r>
              <a:rPr lang="en-US" sz="3500">
                <a:solidFill>
                  <a:schemeClr val="dk1"/>
                </a:solidFill>
              </a:rPr>
              <a:t>.</a:t>
            </a:r>
            <a:endParaRPr sz="5200" b="0" i="0" u="none" strike="noStrike" cap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800" b="0" i="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p32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Arial"/>
              <a:buNone/>
            </a:pPr>
            <a:r>
              <a:rPr lang="en-US" sz="4400" b="0" i="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After Use?</a:t>
            </a:r>
            <a:endParaRPr/>
          </a:p>
        </p:txBody>
      </p:sp>
      <p:sp>
        <p:nvSpPr>
          <p:cNvPr id="246" name="Google Shape;246;p32"/>
          <p:cNvSpPr txBox="1">
            <a:spLocks noGrp="1"/>
          </p:cNvSpPr>
          <p:nvPr>
            <p:ph type="body" idx="1"/>
          </p:nvPr>
        </p:nvSpPr>
        <p:spPr>
          <a:xfrm>
            <a:off x="685800" y="1600200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lang="en-US"/>
              <a:t>Re-use</a:t>
            </a:r>
            <a:endParaRPr/>
          </a:p>
          <a:p>
            <a:pPr marL="342900" lvl="0" indent="-1905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endParaRPr sz="24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p33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Arial"/>
              <a:buNone/>
            </a:pPr>
            <a:r>
              <a:rPr lang="en-US" sz="4400" b="0" i="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After Use?</a:t>
            </a:r>
            <a:endParaRPr/>
          </a:p>
        </p:txBody>
      </p:sp>
      <p:sp>
        <p:nvSpPr>
          <p:cNvPr id="253" name="Google Shape;253;p33"/>
          <p:cNvSpPr txBox="1">
            <a:spLocks noGrp="1"/>
          </p:cNvSpPr>
          <p:nvPr>
            <p:ph type="body" idx="1"/>
          </p:nvPr>
        </p:nvSpPr>
        <p:spPr>
          <a:xfrm>
            <a:off x="685800" y="1600200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342900" lvl="0" indent="-34290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lang="en-US" sz="2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Re-use </a:t>
            </a:r>
            <a:endParaRPr sz="2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lvl="0" indent="-34290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lang="en-US" sz="2800"/>
              <a:t>Recycle</a:t>
            </a:r>
            <a:r>
              <a:rPr lang="en-US" sz="2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en-US" sz="2800" i="1"/>
              <a:t>Down</a:t>
            </a:r>
            <a:r>
              <a:rPr lang="en-US" sz="2800"/>
              <a:t>-cycle</a:t>
            </a:r>
            <a:r>
              <a:rPr lang="en-US" sz="2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– ex: depolymerization</a:t>
            </a:r>
            <a:endParaRPr/>
          </a:p>
          <a:p>
            <a:pPr marL="742950" lvl="1" indent="-285750" algn="l" rtl="0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</a:pPr>
            <a:r>
              <a:rPr lang="en-US" sz="2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Energy intensive, low marke</a:t>
            </a:r>
            <a:r>
              <a:rPr lang="en-US" sz="2400"/>
              <a:t>t value.</a:t>
            </a:r>
            <a:endParaRPr/>
          </a:p>
          <a:p>
            <a:pPr marL="342900" lvl="0" indent="-1905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endParaRPr sz="24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p34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Arial"/>
              <a:buNone/>
            </a:pPr>
            <a:r>
              <a:rPr lang="en-US" sz="4400" b="0" i="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After Use?</a:t>
            </a:r>
            <a:endParaRPr/>
          </a:p>
        </p:txBody>
      </p:sp>
      <p:sp>
        <p:nvSpPr>
          <p:cNvPr id="260" name="Google Shape;260;p34"/>
          <p:cNvSpPr txBox="1">
            <a:spLocks noGrp="1"/>
          </p:cNvSpPr>
          <p:nvPr>
            <p:ph type="body" idx="1"/>
          </p:nvPr>
        </p:nvSpPr>
        <p:spPr>
          <a:xfrm>
            <a:off x="685800" y="1600200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342900" lvl="0" indent="-34290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lang="en-US" sz="2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Re-use, </a:t>
            </a:r>
            <a:r>
              <a:rPr lang="en-US" sz="2800"/>
              <a:t>Recycle</a:t>
            </a:r>
            <a:r>
              <a:rPr lang="en-US" sz="2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en-US" sz="2800" i="1"/>
              <a:t>Down</a:t>
            </a:r>
            <a:r>
              <a:rPr lang="en-US" sz="2800"/>
              <a:t>-cycle</a:t>
            </a:r>
            <a:r>
              <a:rPr lang="en-US" sz="2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2800"/>
          </a:p>
          <a:p>
            <a:pPr marL="342900" lvl="0" indent="-34290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lang="en-US" sz="2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Incineration – high energy content, </a:t>
            </a:r>
            <a:endParaRPr/>
          </a:p>
          <a:p>
            <a:pPr marL="742950" lvl="1" indent="-285750" algn="l" rtl="0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</a:pPr>
            <a:r>
              <a:rPr lang="en-US" sz="2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Produces CO2 and potentially other harmful compounds</a:t>
            </a:r>
            <a:endParaRPr/>
          </a:p>
          <a:p>
            <a:pPr marL="0" lvl="0" indent="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None/>
            </a:pPr>
            <a:endParaRPr/>
          </a:p>
          <a:p>
            <a:pPr marL="742950" lvl="1" indent="-285750" algn="l" rtl="0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endParaRPr sz="24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lvl="0" indent="-1905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endParaRPr sz="24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Google Shape;266;p3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Arial"/>
              <a:buNone/>
            </a:pPr>
            <a:r>
              <a:rPr lang="en-US" sz="4400" b="0" i="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After Use?</a:t>
            </a:r>
            <a:endParaRPr/>
          </a:p>
        </p:txBody>
      </p:sp>
      <p:sp>
        <p:nvSpPr>
          <p:cNvPr id="267" name="Google Shape;267;p35"/>
          <p:cNvSpPr txBox="1">
            <a:spLocks noGrp="1"/>
          </p:cNvSpPr>
          <p:nvPr>
            <p:ph type="body" idx="1"/>
          </p:nvPr>
        </p:nvSpPr>
        <p:spPr>
          <a:xfrm>
            <a:off x="685800" y="1600200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342900" lvl="0" indent="-34290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lang="en-US" sz="2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Re-use, </a:t>
            </a:r>
            <a:r>
              <a:rPr lang="en-US" sz="2800"/>
              <a:t>Recycle</a:t>
            </a:r>
            <a:r>
              <a:rPr lang="en-US" sz="2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en-US" sz="2800" i="1"/>
              <a:t>Down</a:t>
            </a:r>
            <a:r>
              <a:rPr lang="en-US" sz="2800"/>
              <a:t>-cycle</a:t>
            </a:r>
            <a:r>
              <a:rPr lang="en-US" sz="2400"/>
              <a:t>.</a:t>
            </a:r>
            <a:endParaRPr/>
          </a:p>
          <a:p>
            <a:pPr marL="342900" lvl="0" indent="-34290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lang="en-US" sz="2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Incineration </a:t>
            </a:r>
            <a:endParaRPr sz="2800"/>
          </a:p>
          <a:p>
            <a:pPr marL="342900" lvl="0" indent="-34290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lang="en-US" sz="2800"/>
              <a:t>Trash - Landfill</a:t>
            </a:r>
            <a:endParaRPr sz="2800"/>
          </a:p>
          <a:p>
            <a:pPr marL="0" lvl="0" indent="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None/>
            </a:pPr>
            <a:endParaRPr/>
          </a:p>
          <a:p>
            <a:pPr marL="742950" lvl="1" indent="-285750" algn="l" rtl="0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endParaRPr sz="24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lvl="0" indent="-1905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endParaRPr sz="24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p36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4" name="Google Shape;274;p3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5" name="Google Shape;275;p36"/>
          <p:cNvSpPr txBox="1"/>
          <p:nvPr/>
        </p:nvSpPr>
        <p:spPr>
          <a:xfrm>
            <a:off x="0" y="4134850"/>
            <a:ext cx="3423600" cy="44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 u="sng">
                <a:solidFill>
                  <a:schemeClr val="hlink"/>
                </a:solidFill>
                <a:hlinkClick r:id="rId3"/>
              </a:rPr>
              <a:t>"Plastic Beach"</a:t>
            </a:r>
            <a:r>
              <a:rPr lang="en-US" sz="1500">
                <a:solidFill>
                  <a:schemeClr val="dk1"/>
                </a:solidFill>
              </a:rPr>
              <a:t> by</a:t>
            </a:r>
            <a:r>
              <a:rPr lang="en-US" sz="1500">
                <a:solidFill>
                  <a:schemeClr val="dk1"/>
                </a:solidFill>
                <a:uFill>
                  <a:noFill/>
                </a:uFill>
                <a:hlinkClick r:id="rId4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 </a:t>
            </a:r>
            <a:r>
              <a:rPr lang="en-US" sz="1500" u="sng">
                <a:solidFill>
                  <a:schemeClr val="hlink"/>
                </a:solidFill>
                <a:hlinkClick r:id="rId4"/>
              </a:rPr>
              <a:t>ravi khemka</a:t>
            </a:r>
            <a:r>
              <a:rPr lang="en-US" sz="1500">
                <a:solidFill>
                  <a:schemeClr val="dk1"/>
                </a:solidFill>
              </a:rPr>
              <a:t> is licensed under</a:t>
            </a:r>
            <a:r>
              <a:rPr lang="en-US" sz="1500">
                <a:solidFill>
                  <a:schemeClr val="dk1"/>
                </a:solidFill>
                <a:uFill>
                  <a:noFill/>
                </a:uFill>
                <a:hlinkClick r:id="rId5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 </a:t>
            </a:r>
            <a:r>
              <a:rPr lang="en-US" sz="1500" u="sng">
                <a:solidFill>
                  <a:schemeClr val="hlink"/>
                </a:solidFill>
                <a:hlinkClick r:id="rId5"/>
              </a:rPr>
              <a:t>CC BY 2.0</a:t>
            </a:r>
            <a:r>
              <a:rPr lang="en-US" sz="1500" u="sng">
                <a:solidFill>
                  <a:schemeClr val="hlink"/>
                </a:solidFill>
              </a:rPr>
              <a:t> </a:t>
            </a:r>
            <a:endParaRPr sz="1800"/>
          </a:p>
        </p:txBody>
      </p:sp>
      <p:pic>
        <p:nvPicPr>
          <p:cNvPr id="276" name="Google Shape;276;p36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0" y="0"/>
            <a:ext cx="4931100" cy="3772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77" name="Google Shape;277;p36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3902105" y="2242899"/>
            <a:ext cx="5241900" cy="3992863"/>
          </a:xfrm>
          <a:prstGeom prst="rect">
            <a:avLst/>
          </a:prstGeom>
          <a:noFill/>
          <a:ln>
            <a:noFill/>
          </a:ln>
        </p:spPr>
      </p:pic>
      <p:sp>
        <p:nvSpPr>
          <p:cNvPr id="278" name="Google Shape;278;p36"/>
          <p:cNvSpPr txBox="1"/>
          <p:nvPr/>
        </p:nvSpPr>
        <p:spPr>
          <a:xfrm>
            <a:off x="4277600" y="6235750"/>
            <a:ext cx="4680000" cy="68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u="sng">
                <a:solidFill>
                  <a:schemeClr val="hlink"/>
                </a:solidFill>
                <a:hlinkClick r:id="rId8"/>
              </a:rPr>
              <a:t>"Albatross at Midway Atoll Refuge"</a:t>
            </a:r>
            <a:r>
              <a:rPr lang="en-US">
                <a:solidFill>
                  <a:schemeClr val="dk1"/>
                </a:solidFill>
              </a:rPr>
              <a:t> by</a:t>
            </a:r>
            <a:r>
              <a:rPr lang="en-US">
                <a:solidFill>
                  <a:schemeClr val="dk1"/>
                </a:solidFill>
                <a:uFill>
                  <a:noFill/>
                </a:uFill>
                <a:hlinkClick r:id="rId9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 </a:t>
            </a:r>
            <a:r>
              <a:rPr lang="en-US" u="sng">
                <a:solidFill>
                  <a:schemeClr val="hlink"/>
                </a:solidFill>
                <a:hlinkClick r:id="rId9"/>
              </a:rPr>
              <a:t>USFWS Headquarters</a:t>
            </a:r>
            <a:r>
              <a:rPr lang="en-US">
                <a:solidFill>
                  <a:schemeClr val="dk1"/>
                </a:solidFill>
              </a:rPr>
              <a:t> is licensed under</a:t>
            </a:r>
            <a:r>
              <a:rPr lang="en-US">
                <a:solidFill>
                  <a:schemeClr val="dk1"/>
                </a:solidFill>
                <a:uFill>
                  <a:noFill/>
                </a:uFill>
                <a:hlinkClick r:id="rId5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 </a:t>
            </a:r>
            <a:r>
              <a:rPr lang="en-US" u="sng">
                <a:solidFill>
                  <a:schemeClr val="hlink"/>
                </a:solidFill>
                <a:hlinkClick r:id="rId5"/>
              </a:rPr>
              <a:t>CC BY 2.0</a:t>
            </a:r>
            <a:r>
              <a:rPr lang="en-US" u="sng">
                <a:solidFill>
                  <a:schemeClr val="hlink"/>
                </a:solidFill>
              </a:rPr>
              <a:t> </a:t>
            </a:r>
            <a:endParaRPr sz="170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Google Shape;284;p37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5" name="Google Shape;285;p37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286" name="Google Shape;286;p3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96863" y="0"/>
            <a:ext cx="7350274" cy="6126300"/>
          </a:xfrm>
          <a:prstGeom prst="rect">
            <a:avLst/>
          </a:prstGeom>
          <a:noFill/>
          <a:ln>
            <a:noFill/>
          </a:ln>
        </p:spPr>
      </p:pic>
      <p:sp>
        <p:nvSpPr>
          <p:cNvPr id="287" name="Google Shape;287;p37"/>
          <p:cNvSpPr txBox="1"/>
          <p:nvPr/>
        </p:nvSpPr>
        <p:spPr>
          <a:xfrm>
            <a:off x="457200" y="6126300"/>
            <a:ext cx="8686800" cy="68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 u="sng">
                <a:solidFill>
                  <a:schemeClr val="hlink"/>
                </a:solidFill>
                <a:hlinkClick r:id="rId4"/>
              </a:rPr>
              <a:t>"Plastic Atlas - As they hunt, many birds cannot distinguish between a fish and a glistening piece of plastic floating in the water."</a:t>
            </a:r>
            <a:r>
              <a:rPr lang="en-US" sz="1500">
                <a:solidFill>
                  <a:schemeClr val="dk1"/>
                </a:solidFill>
              </a:rPr>
              <a:t> by</a:t>
            </a:r>
            <a:r>
              <a:rPr lang="en-US" sz="1500">
                <a:solidFill>
                  <a:schemeClr val="dk1"/>
                </a:solidFill>
                <a:uFill>
                  <a:noFill/>
                </a:uFill>
                <a:hlinkClick r:id="rId5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 </a:t>
            </a:r>
            <a:r>
              <a:rPr lang="en-US" sz="1500" u="sng">
                <a:solidFill>
                  <a:schemeClr val="hlink"/>
                </a:solidFill>
                <a:hlinkClick r:id="rId5"/>
              </a:rPr>
              <a:t>boellstiftung</a:t>
            </a:r>
            <a:r>
              <a:rPr lang="en-US" sz="1500">
                <a:solidFill>
                  <a:schemeClr val="dk1"/>
                </a:solidFill>
              </a:rPr>
              <a:t> is licensed under</a:t>
            </a:r>
            <a:r>
              <a:rPr lang="en-US" sz="1500">
                <a:solidFill>
                  <a:schemeClr val="dk1"/>
                </a:solidFill>
                <a:uFill>
                  <a:noFill/>
                </a:uFill>
                <a:hlinkClick r:id="rId6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 </a:t>
            </a:r>
            <a:r>
              <a:rPr lang="en-US" sz="1500" u="sng">
                <a:solidFill>
                  <a:schemeClr val="hlink"/>
                </a:solidFill>
                <a:hlinkClick r:id="rId6"/>
              </a:rPr>
              <a:t>CC BY 2.0</a:t>
            </a:r>
            <a:r>
              <a:rPr lang="en-US" sz="1500" u="sng">
                <a:solidFill>
                  <a:schemeClr val="hlink"/>
                </a:solidFill>
              </a:rPr>
              <a:t> </a:t>
            </a:r>
            <a:endParaRPr sz="180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Shape 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Google Shape;293;p38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4" name="Google Shape;294;p38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295" name="Google Shape;295;p3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7200" y="274625"/>
            <a:ext cx="8289880" cy="5851676"/>
          </a:xfrm>
          <a:prstGeom prst="rect">
            <a:avLst/>
          </a:prstGeom>
          <a:noFill/>
          <a:ln>
            <a:noFill/>
          </a:ln>
        </p:spPr>
      </p:pic>
      <p:sp>
        <p:nvSpPr>
          <p:cNvPr id="296" name="Google Shape;296;p38"/>
          <p:cNvSpPr txBox="1"/>
          <p:nvPr/>
        </p:nvSpPr>
        <p:spPr>
          <a:xfrm>
            <a:off x="355750" y="6225550"/>
            <a:ext cx="8686800" cy="44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u="sng">
                <a:solidFill>
                  <a:schemeClr val="hlink"/>
                </a:solidFill>
                <a:hlinkClick r:id="rId4"/>
              </a:rPr>
              <a:t>"File:Grocery bag comparisons for greenhouse gas emissions, OWID.svg"</a:t>
            </a:r>
            <a:r>
              <a:rPr lang="en-US" sz="1200">
                <a:solidFill>
                  <a:schemeClr val="dk1"/>
                </a:solidFill>
              </a:rPr>
              <a:t> by Our World In Data is licensed under</a:t>
            </a:r>
            <a:r>
              <a:rPr lang="en-US" sz="1200">
                <a:solidFill>
                  <a:schemeClr val="dk1"/>
                </a:solidFill>
                <a:uFill>
                  <a:noFill/>
                </a:uFill>
                <a:hlinkClick r:id="rId5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 </a:t>
            </a:r>
            <a:r>
              <a:rPr lang="en-US" sz="1200" u="sng">
                <a:solidFill>
                  <a:schemeClr val="hlink"/>
                </a:solidFill>
                <a:hlinkClick r:id="rId5"/>
              </a:rPr>
              <a:t>CC BY 3.0</a:t>
            </a:r>
            <a:r>
              <a:rPr lang="en-US" sz="1200" u="sng">
                <a:solidFill>
                  <a:schemeClr val="hlink"/>
                </a:solidFill>
              </a:rPr>
              <a:t> </a:t>
            </a:r>
            <a:endParaRPr sz="150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Google Shape;302;p39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3" name="Google Shape;303;p39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304" name="Google Shape;304;p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7200" y="311025"/>
            <a:ext cx="8238251" cy="5815275"/>
          </a:xfrm>
          <a:prstGeom prst="rect">
            <a:avLst/>
          </a:prstGeom>
          <a:noFill/>
          <a:ln>
            <a:noFill/>
          </a:ln>
        </p:spPr>
      </p:pic>
      <p:sp>
        <p:nvSpPr>
          <p:cNvPr id="305" name="Google Shape;305;p39"/>
          <p:cNvSpPr txBox="1"/>
          <p:nvPr/>
        </p:nvSpPr>
        <p:spPr>
          <a:xfrm>
            <a:off x="296450" y="6308875"/>
            <a:ext cx="8977200" cy="54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00" u="sng">
                <a:solidFill>
                  <a:schemeClr val="hlink"/>
                </a:solidFill>
                <a:hlinkClick r:id="rId4"/>
              </a:rPr>
              <a:t>"File:Grocery bag comparisons of environmental impact, OWID.svg"</a:t>
            </a:r>
            <a:r>
              <a:rPr lang="en-US" sz="1300">
                <a:solidFill>
                  <a:schemeClr val="dk1"/>
                </a:solidFill>
              </a:rPr>
              <a:t> by Our World In Data is licensed under</a:t>
            </a:r>
            <a:r>
              <a:rPr lang="en-US" sz="1300">
                <a:solidFill>
                  <a:schemeClr val="dk1"/>
                </a:solidFill>
                <a:uFill>
                  <a:noFill/>
                </a:uFill>
                <a:hlinkClick r:id="rId5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 </a:t>
            </a:r>
            <a:r>
              <a:rPr lang="en-US" sz="1300" u="sng">
                <a:solidFill>
                  <a:schemeClr val="hlink"/>
                </a:solidFill>
                <a:hlinkClick r:id="rId5"/>
              </a:rPr>
              <a:t>CC BY 3.0</a:t>
            </a:r>
            <a:r>
              <a:rPr lang="en-US" sz="1300" u="sng">
                <a:solidFill>
                  <a:schemeClr val="hlink"/>
                </a:solidFill>
              </a:rPr>
              <a:t> </a:t>
            </a:r>
            <a:endParaRPr sz="160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Shape 3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Google Shape;311;p40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u="sng">
                <a:solidFill>
                  <a:schemeClr val="hlink"/>
                </a:solidFill>
                <a:hlinkClick r:id="rId3"/>
              </a:rPr>
              <a:t>National Geographic - biodegradable polymers</a:t>
            </a:r>
            <a:endParaRPr/>
          </a:p>
        </p:txBody>
      </p:sp>
      <p:sp>
        <p:nvSpPr>
          <p:cNvPr id="312" name="Google Shape;312;p40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r>
              <a:rPr lang="en-US" sz="2900" u="sng">
                <a:solidFill>
                  <a:schemeClr val="hlink"/>
                </a:solidFill>
                <a:hlinkClick r:id="rId3"/>
              </a:rPr>
              <a:t>https://www.nationalgeographic.com/environment/2018/11/are-bioplastics-made-from-plants-better-for-environment-ocean-plastic/#close</a:t>
            </a:r>
            <a:endParaRPr sz="2900"/>
          </a:p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Shape 3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" name="Google Shape;318;p4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Arial"/>
              <a:buNone/>
            </a:pPr>
            <a:r>
              <a:rPr lang="en-US" sz="4400" b="0" i="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After Use?</a:t>
            </a:r>
            <a:endParaRPr/>
          </a:p>
        </p:txBody>
      </p:sp>
      <p:sp>
        <p:nvSpPr>
          <p:cNvPr id="319" name="Google Shape;319;p41"/>
          <p:cNvSpPr txBox="1">
            <a:spLocks noGrp="1"/>
          </p:cNvSpPr>
          <p:nvPr>
            <p:ph type="body" idx="1"/>
          </p:nvPr>
        </p:nvSpPr>
        <p:spPr>
          <a:xfrm>
            <a:off x="685800" y="1600200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lang="en-US" sz="2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Landfill</a:t>
            </a:r>
            <a:endParaRPr/>
          </a:p>
          <a:p>
            <a:pPr marL="342900" lvl="0" indent="-34290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lang="en-US" sz="2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Re-use, </a:t>
            </a:r>
            <a:r>
              <a:rPr lang="en-US" sz="2800"/>
              <a:t>Recycle</a:t>
            </a:r>
            <a:r>
              <a:rPr lang="en-US" sz="2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en-US" sz="2800" i="1"/>
              <a:t>Down</a:t>
            </a:r>
            <a:r>
              <a:rPr lang="en-US" sz="2800"/>
              <a:t>-cycle</a:t>
            </a:r>
            <a:r>
              <a:rPr lang="en-US" sz="2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– ex: depolymerization</a:t>
            </a:r>
            <a:endParaRPr/>
          </a:p>
          <a:p>
            <a:pPr marL="742950" lvl="1" indent="-285750" algn="l" rtl="0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</a:pPr>
            <a:r>
              <a:rPr lang="en-US" sz="2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Energy intensive, low marke</a:t>
            </a:r>
            <a:r>
              <a:rPr lang="en-US" sz="2400"/>
              <a:t>t value.</a:t>
            </a:r>
            <a:endParaRPr/>
          </a:p>
          <a:p>
            <a:pPr marL="342900" lvl="0" indent="-34290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lang="en-US" sz="2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Incineration – high energy content, </a:t>
            </a:r>
            <a:endParaRPr/>
          </a:p>
          <a:p>
            <a:pPr marL="742950" lvl="1" indent="-285750" algn="l" rtl="0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</a:pPr>
            <a:r>
              <a:rPr lang="en-US" sz="2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Produces CO2 and potentially other harmful compounds</a:t>
            </a:r>
            <a:endParaRPr/>
          </a:p>
          <a:p>
            <a:pPr marL="342900" lvl="0" indent="-34290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lang="en-US" sz="2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Biodegradation – some natural polymers are degraded by wor</a:t>
            </a:r>
            <a:r>
              <a:rPr lang="en-US" sz="2800"/>
              <a:t>ms, </a:t>
            </a:r>
            <a:r>
              <a:rPr lang="en-US" sz="2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bacteria and fungi.</a:t>
            </a:r>
            <a:endParaRPr/>
          </a:p>
          <a:p>
            <a:pPr marL="742950" lvl="1" indent="-285750" algn="l" rtl="0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</a:pPr>
            <a:r>
              <a:rPr lang="en-US" sz="2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must be designed into the polymer</a:t>
            </a:r>
            <a:endParaRPr/>
          </a:p>
          <a:p>
            <a:pPr marL="742950" lvl="1" indent="-285750" algn="l" rtl="0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</a:pPr>
            <a:r>
              <a:rPr lang="en-US" sz="2400"/>
              <a:t>disposal</a:t>
            </a:r>
            <a:r>
              <a:rPr lang="en-US" sz="2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sites must be redesigned to allow this.</a:t>
            </a:r>
            <a:endParaRPr/>
          </a:p>
          <a:p>
            <a:pPr marL="742950" lvl="1" indent="-285750" algn="l" rtl="0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endParaRPr sz="24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lvl="0" indent="-1905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endParaRPr sz="24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1" name="Google Shape;10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9350" y="112650"/>
            <a:ext cx="3161101" cy="4664225"/>
          </a:xfrm>
          <a:prstGeom prst="rect">
            <a:avLst/>
          </a:prstGeom>
          <a:noFill/>
          <a:ln>
            <a:noFill/>
          </a:ln>
        </p:spPr>
      </p:pic>
      <p:sp>
        <p:nvSpPr>
          <p:cNvPr id="102" name="Google Shape;102;p15"/>
          <p:cNvSpPr txBox="1"/>
          <p:nvPr/>
        </p:nvSpPr>
        <p:spPr>
          <a:xfrm>
            <a:off x="149350" y="4960700"/>
            <a:ext cx="2585100" cy="62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00" u="sng">
                <a:solidFill>
                  <a:schemeClr val="hlink"/>
                </a:solidFill>
                <a:hlinkClick r:id="rId4"/>
              </a:rPr>
              <a:t>"plastic bottle with clean water"</a:t>
            </a:r>
            <a:r>
              <a:rPr lang="en-US" sz="1300">
                <a:solidFill>
                  <a:schemeClr val="dk1"/>
                </a:solidFill>
              </a:rPr>
              <a:t> by</a:t>
            </a:r>
            <a:r>
              <a:rPr lang="en-US" sz="1300">
                <a:solidFill>
                  <a:schemeClr val="dk1"/>
                </a:solidFill>
                <a:uFill>
                  <a:noFill/>
                </a:uFill>
                <a:hlinkClick r:id="rId5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 </a:t>
            </a:r>
            <a:r>
              <a:rPr lang="en-US" sz="1300" u="sng">
                <a:solidFill>
                  <a:schemeClr val="hlink"/>
                </a:solidFill>
                <a:hlinkClick r:id="rId5"/>
              </a:rPr>
              <a:t>begemot_dn</a:t>
            </a:r>
            <a:r>
              <a:rPr lang="en-US" sz="1300">
                <a:solidFill>
                  <a:schemeClr val="dk1"/>
                </a:solidFill>
              </a:rPr>
              <a:t> is licensed under</a:t>
            </a:r>
            <a:r>
              <a:rPr lang="en-US" sz="1300">
                <a:solidFill>
                  <a:schemeClr val="dk1"/>
                </a:solidFill>
                <a:uFill>
                  <a:noFill/>
                </a:uFill>
                <a:hlinkClick r:id="rId6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 </a:t>
            </a:r>
            <a:r>
              <a:rPr lang="en-US" sz="1300" u="sng">
                <a:solidFill>
                  <a:schemeClr val="hlink"/>
                </a:solidFill>
                <a:hlinkClick r:id="rId6"/>
              </a:rPr>
              <a:t>CC BY-NC 2.0</a:t>
            </a:r>
            <a:r>
              <a:rPr lang="en-US" sz="1300" u="sng">
                <a:solidFill>
                  <a:schemeClr val="hlink"/>
                </a:solidFill>
              </a:rPr>
              <a:t> </a:t>
            </a:r>
            <a:endParaRPr sz="1600"/>
          </a:p>
        </p:txBody>
      </p:sp>
      <p:pic>
        <p:nvPicPr>
          <p:cNvPr id="103" name="Google Shape;103;p15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3872200" y="252775"/>
            <a:ext cx="4611026" cy="6148024"/>
          </a:xfrm>
          <a:prstGeom prst="rect">
            <a:avLst/>
          </a:prstGeom>
          <a:noFill/>
          <a:ln>
            <a:noFill/>
          </a:ln>
        </p:spPr>
      </p:pic>
      <p:sp>
        <p:nvSpPr>
          <p:cNvPr id="104" name="Google Shape;104;p15"/>
          <p:cNvSpPr txBox="1"/>
          <p:nvPr/>
        </p:nvSpPr>
        <p:spPr>
          <a:xfrm>
            <a:off x="4842100" y="6400800"/>
            <a:ext cx="3000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00" u="sng">
                <a:solidFill>
                  <a:schemeClr val="hlink"/>
                </a:solidFill>
                <a:hlinkClick r:id="rId8"/>
              </a:rPr>
              <a:t>"Sea Turtle"</a:t>
            </a:r>
            <a:r>
              <a:rPr lang="en-US" sz="1300">
                <a:solidFill>
                  <a:schemeClr val="dk1"/>
                </a:solidFill>
              </a:rPr>
              <a:t> by</a:t>
            </a:r>
            <a:r>
              <a:rPr lang="en-US" sz="1300">
                <a:solidFill>
                  <a:schemeClr val="dk1"/>
                </a:solidFill>
                <a:uFill>
                  <a:noFill/>
                </a:uFill>
                <a:hlinkClick r:id="rId9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 </a:t>
            </a:r>
            <a:r>
              <a:rPr lang="en-US" sz="1300" u="sng">
                <a:solidFill>
                  <a:schemeClr val="hlink"/>
                </a:solidFill>
                <a:hlinkClick r:id="rId9"/>
              </a:rPr>
              <a:t>dbaist5</a:t>
            </a:r>
            <a:r>
              <a:rPr lang="en-US" sz="1300">
                <a:solidFill>
                  <a:schemeClr val="dk1"/>
                </a:solidFill>
              </a:rPr>
              <a:t> is licensed under</a:t>
            </a:r>
            <a:r>
              <a:rPr lang="en-US" sz="1300">
                <a:solidFill>
                  <a:schemeClr val="dk1"/>
                </a:solidFill>
                <a:uFill>
                  <a:noFill/>
                </a:uFill>
                <a:hlinkClick r:id="rId10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 </a:t>
            </a:r>
            <a:r>
              <a:rPr lang="en-US" sz="1300" u="sng">
                <a:solidFill>
                  <a:schemeClr val="hlink"/>
                </a:solidFill>
                <a:hlinkClick r:id="rId10"/>
              </a:rPr>
              <a:t>CC BY 2.0</a:t>
            </a:r>
            <a:r>
              <a:rPr lang="en-US" sz="1300" u="sng">
                <a:solidFill>
                  <a:schemeClr val="hlink"/>
                </a:solidFill>
              </a:rPr>
              <a:t> </a:t>
            </a:r>
            <a:endParaRPr sz="16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16"/>
          <p:cNvSpPr txBox="1"/>
          <p:nvPr/>
        </p:nvSpPr>
        <p:spPr>
          <a:xfrm>
            <a:off x="685800" y="1398587"/>
            <a:ext cx="8153400" cy="436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Times New Roman"/>
              <a:buNone/>
            </a:pPr>
            <a:endParaRPr sz="3500">
              <a:solidFill>
                <a:schemeClr val="dk1"/>
              </a:solidFill>
            </a:endParaRPr>
          </a:p>
          <a:p>
            <a:pPr marL="457200" marR="0" lvl="0" indent="-450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Char char="-"/>
            </a:pPr>
            <a:r>
              <a:rPr lang="en-US" sz="3500">
                <a:solidFill>
                  <a:schemeClr val="dk1"/>
                </a:solidFill>
              </a:rPr>
              <a:t>ex: polyethylene</a:t>
            </a:r>
            <a:endParaRPr sz="3500">
              <a:solidFill>
                <a:schemeClr val="dk1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800" b="0" i="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10" name="Google Shape;110;p16"/>
          <p:cNvSpPr txBox="1">
            <a:spLocks noGrp="1"/>
          </p:cNvSpPr>
          <p:nvPr>
            <p:ph type="title"/>
          </p:nvPr>
        </p:nvSpPr>
        <p:spPr>
          <a:xfrm>
            <a:off x="457200" y="830087"/>
            <a:ext cx="8229600" cy="11430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Addition Polymers</a:t>
            </a:r>
            <a:endParaRPr/>
          </a:p>
        </p:txBody>
      </p:sp>
      <p:sp>
        <p:nvSpPr>
          <p:cNvPr id="111" name="Google Shape;111;p16"/>
          <p:cNvSpPr txBox="1">
            <a:spLocks noGrp="1"/>
          </p:cNvSpPr>
          <p:nvPr>
            <p:ph type="body" idx="1"/>
          </p:nvPr>
        </p:nvSpPr>
        <p:spPr>
          <a:xfrm>
            <a:off x="457200" y="2687200"/>
            <a:ext cx="8229600" cy="45261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7"/>
          <p:cNvSpPr txBox="1"/>
          <p:nvPr/>
        </p:nvSpPr>
        <p:spPr>
          <a:xfrm>
            <a:off x="685800" y="1398587"/>
            <a:ext cx="8153400" cy="436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Times New Roman"/>
              <a:buNone/>
            </a:pPr>
            <a:endParaRPr sz="3500">
              <a:solidFill>
                <a:schemeClr val="dk1"/>
              </a:solidFill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500">
              <a:solidFill>
                <a:schemeClr val="dk1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800" b="0" i="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17" name="Google Shape;117;p17"/>
          <p:cNvSpPr txBox="1">
            <a:spLocks noGrp="1"/>
          </p:cNvSpPr>
          <p:nvPr>
            <p:ph type="title"/>
          </p:nvPr>
        </p:nvSpPr>
        <p:spPr>
          <a:xfrm>
            <a:off x="457200" y="255587"/>
            <a:ext cx="8229600" cy="11430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Polyethylene</a:t>
            </a:r>
            <a:endParaRPr/>
          </a:p>
        </p:txBody>
      </p:sp>
      <p:sp>
        <p:nvSpPr>
          <p:cNvPr id="118" name="Google Shape;118;p17"/>
          <p:cNvSpPr txBox="1">
            <a:spLocks noGrp="1"/>
          </p:cNvSpPr>
          <p:nvPr>
            <p:ph type="body" idx="1"/>
          </p:nvPr>
        </p:nvSpPr>
        <p:spPr>
          <a:xfrm>
            <a:off x="457200" y="2687200"/>
            <a:ext cx="8229600" cy="45261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19" name="Google Shape;119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26600" y="1460524"/>
            <a:ext cx="5633432" cy="4685975"/>
          </a:xfrm>
          <a:prstGeom prst="rect">
            <a:avLst/>
          </a:prstGeom>
          <a:noFill/>
          <a:ln>
            <a:noFill/>
          </a:ln>
        </p:spPr>
      </p:pic>
      <p:sp>
        <p:nvSpPr>
          <p:cNvPr id="120" name="Google Shape;120;p17"/>
          <p:cNvSpPr txBox="1"/>
          <p:nvPr/>
        </p:nvSpPr>
        <p:spPr>
          <a:xfrm>
            <a:off x="1626600" y="6146500"/>
            <a:ext cx="6271800" cy="56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700" u="sng">
                <a:solidFill>
                  <a:schemeClr val="hlink"/>
                </a:solidFill>
                <a:hlinkClick r:id="rId4"/>
              </a:rPr>
              <a:t>"ldpe hdpe structure"</a:t>
            </a:r>
            <a:r>
              <a:rPr lang="en-US" sz="1700">
                <a:solidFill>
                  <a:schemeClr val="dk1"/>
                </a:solidFill>
              </a:rPr>
              <a:t> by</a:t>
            </a:r>
            <a:r>
              <a:rPr lang="en-US" sz="1700">
                <a:solidFill>
                  <a:schemeClr val="dk1"/>
                </a:solidFill>
                <a:uFill>
                  <a:noFill/>
                </a:uFill>
                <a:hlinkClick r:id="rId5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 </a:t>
            </a:r>
            <a:r>
              <a:rPr lang="en-US" sz="1700" u="sng">
                <a:solidFill>
                  <a:schemeClr val="hlink"/>
                </a:solidFill>
                <a:hlinkClick r:id="rId5"/>
              </a:rPr>
              <a:t>taylorivy</a:t>
            </a:r>
            <a:r>
              <a:rPr lang="en-US" sz="1700">
                <a:solidFill>
                  <a:schemeClr val="dk1"/>
                </a:solidFill>
              </a:rPr>
              <a:t> is licensed under</a:t>
            </a:r>
            <a:r>
              <a:rPr lang="en-US" sz="1700">
                <a:solidFill>
                  <a:schemeClr val="dk1"/>
                </a:solidFill>
                <a:uFill>
                  <a:noFill/>
                </a:uFill>
                <a:hlinkClick r:id="rId6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 </a:t>
            </a:r>
            <a:r>
              <a:rPr lang="en-US" sz="1700" u="sng">
                <a:solidFill>
                  <a:schemeClr val="hlink"/>
                </a:solidFill>
                <a:hlinkClick r:id="rId6"/>
              </a:rPr>
              <a:t>CC BY 2.0</a:t>
            </a:r>
            <a:r>
              <a:rPr lang="en-US" sz="1700" u="sng">
                <a:solidFill>
                  <a:schemeClr val="hlink"/>
                </a:solidFill>
              </a:rPr>
              <a:t> </a:t>
            </a:r>
            <a:endParaRPr sz="20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18"/>
          <p:cNvSpPr txBox="1"/>
          <p:nvPr/>
        </p:nvSpPr>
        <p:spPr>
          <a:xfrm>
            <a:off x="626525" y="1298476"/>
            <a:ext cx="8153400" cy="394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500">
              <a:solidFill>
                <a:schemeClr val="dk1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800" b="0" i="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26" name="Google Shape;126;p18"/>
          <p:cNvSpPr txBox="1">
            <a:spLocks noGrp="1"/>
          </p:cNvSpPr>
          <p:nvPr>
            <p:ph type="title"/>
          </p:nvPr>
        </p:nvSpPr>
        <p:spPr>
          <a:xfrm>
            <a:off x="222000" y="155475"/>
            <a:ext cx="8696100" cy="11430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Low density polyethylene (LDPE)</a:t>
            </a:r>
            <a:endParaRPr/>
          </a:p>
        </p:txBody>
      </p:sp>
      <p:sp>
        <p:nvSpPr>
          <p:cNvPr id="127" name="Google Shape;127;p18"/>
          <p:cNvSpPr txBox="1">
            <a:spLocks noGrp="1"/>
          </p:cNvSpPr>
          <p:nvPr>
            <p:ph type="body" idx="1"/>
          </p:nvPr>
        </p:nvSpPr>
        <p:spPr>
          <a:xfrm>
            <a:off x="457200" y="2687200"/>
            <a:ext cx="8229600" cy="45261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28" name="Google Shape;128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73924" y="1100850"/>
            <a:ext cx="5258600" cy="4934525"/>
          </a:xfrm>
          <a:prstGeom prst="rect">
            <a:avLst/>
          </a:prstGeom>
          <a:noFill/>
          <a:ln>
            <a:noFill/>
          </a:ln>
        </p:spPr>
      </p:pic>
      <p:sp>
        <p:nvSpPr>
          <p:cNvPr id="129" name="Google Shape;129;p18"/>
          <p:cNvSpPr txBox="1"/>
          <p:nvPr/>
        </p:nvSpPr>
        <p:spPr>
          <a:xfrm>
            <a:off x="764825" y="6126750"/>
            <a:ext cx="8153400" cy="63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u="sng">
                <a:solidFill>
                  <a:schemeClr val="hlink"/>
                </a:solidFill>
                <a:hlinkClick r:id="rId4"/>
              </a:rPr>
              <a:t>"SABIC: SABIC® LDPE 2801TH00W is designed for collation shrink packaging of food and beverages. (Photo SABIC, PR047)"</a:t>
            </a:r>
            <a:r>
              <a:rPr lang="en-US">
                <a:solidFill>
                  <a:schemeClr val="dk1"/>
                </a:solidFill>
              </a:rPr>
              <a:t> by</a:t>
            </a:r>
            <a:r>
              <a:rPr lang="en-US">
                <a:solidFill>
                  <a:schemeClr val="dk1"/>
                </a:solidFill>
                <a:uFill>
                  <a:noFill/>
                </a:uFill>
                <a:hlinkClick r:id="rId5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 </a:t>
            </a:r>
            <a:r>
              <a:rPr lang="en-US" u="sng">
                <a:solidFill>
                  <a:schemeClr val="hlink"/>
                </a:solidFill>
                <a:hlinkClick r:id="rId5"/>
              </a:rPr>
              <a:t>PressReleaseFinder</a:t>
            </a:r>
            <a:r>
              <a:rPr lang="en-US">
                <a:solidFill>
                  <a:schemeClr val="dk1"/>
                </a:solidFill>
              </a:rPr>
              <a:t> is licensed under</a:t>
            </a:r>
            <a:r>
              <a:rPr lang="en-US">
                <a:solidFill>
                  <a:schemeClr val="dk1"/>
                </a:solidFill>
                <a:uFill>
                  <a:noFill/>
                </a:uFill>
                <a:hlinkClick r:id="rId6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 </a:t>
            </a:r>
            <a:r>
              <a:rPr lang="en-US" u="sng">
                <a:solidFill>
                  <a:schemeClr val="hlink"/>
                </a:solidFill>
                <a:hlinkClick r:id="rId6"/>
              </a:rPr>
              <a:t>CC BY-NC-ND 2.0</a:t>
            </a:r>
            <a:r>
              <a:rPr lang="en-US" u="sng">
                <a:solidFill>
                  <a:schemeClr val="hlink"/>
                </a:solidFill>
              </a:rPr>
              <a:t> </a:t>
            </a:r>
            <a:endParaRPr sz="17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19"/>
          <p:cNvSpPr txBox="1"/>
          <p:nvPr/>
        </p:nvSpPr>
        <p:spPr>
          <a:xfrm>
            <a:off x="626525" y="1298476"/>
            <a:ext cx="8153400" cy="394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500">
              <a:solidFill>
                <a:schemeClr val="dk1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800" b="0" i="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35" name="Google Shape;135;p19"/>
          <p:cNvSpPr txBox="1">
            <a:spLocks noGrp="1"/>
          </p:cNvSpPr>
          <p:nvPr>
            <p:ph type="title"/>
          </p:nvPr>
        </p:nvSpPr>
        <p:spPr>
          <a:xfrm>
            <a:off x="142950" y="155475"/>
            <a:ext cx="8775300" cy="11430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High density polyethylene (HDPE)</a:t>
            </a:r>
            <a:endParaRPr/>
          </a:p>
        </p:txBody>
      </p:sp>
      <p:sp>
        <p:nvSpPr>
          <p:cNvPr id="136" name="Google Shape;136;p19"/>
          <p:cNvSpPr txBox="1">
            <a:spLocks noGrp="1"/>
          </p:cNvSpPr>
          <p:nvPr>
            <p:ph type="body" idx="1"/>
          </p:nvPr>
        </p:nvSpPr>
        <p:spPr>
          <a:xfrm>
            <a:off x="457200" y="2687200"/>
            <a:ext cx="8229600" cy="45261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37" name="Google Shape;137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95175" y="1195050"/>
            <a:ext cx="7230272" cy="4815375"/>
          </a:xfrm>
          <a:prstGeom prst="rect">
            <a:avLst/>
          </a:prstGeom>
          <a:noFill/>
          <a:ln>
            <a:noFill/>
          </a:ln>
        </p:spPr>
      </p:pic>
      <p:sp>
        <p:nvSpPr>
          <p:cNvPr id="138" name="Google Shape;138;p19"/>
          <p:cNvSpPr txBox="1"/>
          <p:nvPr/>
        </p:nvSpPr>
        <p:spPr>
          <a:xfrm>
            <a:off x="142950" y="6010425"/>
            <a:ext cx="8352600" cy="62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 u="sng">
                <a:solidFill>
                  <a:schemeClr val="hlink"/>
                </a:solidFill>
                <a:hlinkClick r:id="rId4"/>
              </a:rPr>
              <a:t>"</a:t>
            </a:r>
            <a:r>
              <a:rPr lang="en-US" sz="1600" u="sng">
                <a:solidFill>
                  <a:schemeClr val="hlink"/>
                </a:solidFill>
                <a:hlinkClick r:id="rId4"/>
              </a:rPr>
              <a:t>High-Density-Polyethylene-Pipes_Black-HDPE-pipes__IMG_3404-580x386</a:t>
            </a:r>
            <a:r>
              <a:rPr lang="en-US" sz="1500" u="sng">
                <a:solidFill>
                  <a:schemeClr val="hlink"/>
                </a:solidFill>
                <a:hlinkClick r:id="rId4"/>
              </a:rPr>
              <a:t>"</a:t>
            </a:r>
            <a:r>
              <a:rPr lang="en-US" sz="1500">
                <a:solidFill>
                  <a:schemeClr val="dk1"/>
                </a:solidFill>
              </a:rPr>
              <a:t> by</a:t>
            </a:r>
            <a:r>
              <a:rPr lang="en-US" sz="1500">
                <a:solidFill>
                  <a:schemeClr val="dk1"/>
                </a:solidFill>
                <a:uFill>
                  <a:noFill/>
                </a:uFill>
                <a:hlinkClick r:id="rId5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 </a:t>
            </a:r>
            <a:r>
              <a:rPr lang="en-US" sz="1500" u="sng">
                <a:solidFill>
                  <a:schemeClr val="hlink"/>
                </a:solidFill>
                <a:hlinkClick r:id="rId5"/>
              </a:rPr>
              <a:t>Public Domain Photos</a:t>
            </a:r>
            <a:r>
              <a:rPr lang="en-US" sz="1500">
                <a:solidFill>
                  <a:schemeClr val="dk1"/>
                </a:solidFill>
              </a:rPr>
              <a:t> is licensed under</a:t>
            </a:r>
            <a:r>
              <a:rPr lang="en-US" sz="1500">
                <a:solidFill>
                  <a:schemeClr val="dk1"/>
                </a:solidFill>
                <a:uFill>
                  <a:noFill/>
                </a:uFill>
                <a:hlinkClick r:id="rId6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 </a:t>
            </a:r>
            <a:r>
              <a:rPr lang="en-US" sz="1500" u="sng">
                <a:solidFill>
                  <a:schemeClr val="hlink"/>
                </a:solidFill>
                <a:hlinkClick r:id="rId6"/>
              </a:rPr>
              <a:t>CC BY 2.0</a:t>
            </a:r>
            <a:r>
              <a:rPr lang="en-US" sz="1500" u="sng">
                <a:solidFill>
                  <a:schemeClr val="hlink"/>
                </a:solidFill>
              </a:rPr>
              <a:t> </a:t>
            </a:r>
            <a:endParaRPr sz="18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20"/>
          <p:cNvSpPr txBox="1">
            <a:spLocks noGrp="1"/>
          </p:cNvSpPr>
          <p:nvPr>
            <p:ph type="title"/>
          </p:nvPr>
        </p:nvSpPr>
        <p:spPr>
          <a:xfrm>
            <a:off x="457200" y="22951"/>
            <a:ext cx="8229600" cy="10185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Polypropylene</a:t>
            </a:r>
            <a:endParaRPr/>
          </a:p>
        </p:txBody>
      </p:sp>
      <p:sp>
        <p:nvSpPr>
          <p:cNvPr id="145" name="Google Shape;145;p20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46" name="Google Shape;146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6438" y="875688"/>
            <a:ext cx="4124613" cy="4124613"/>
          </a:xfrm>
          <a:prstGeom prst="rect">
            <a:avLst/>
          </a:prstGeom>
          <a:noFill/>
          <a:ln>
            <a:noFill/>
          </a:ln>
        </p:spPr>
      </p:pic>
      <p:sp>
        <p:nvSpPr>
          <p:cNvPr id="147" name="Google Shape;147;p20"/>
          <p:cNvSpPr txBox="1"/>
          <p:nvPr/>
        </p:nvSpPr>
        <p:spPr>
          <a:xfrm>
            <a:off x="156450" y="5118900"/>
            <a:ext cx="3939000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u="sng">
                <a:solidFill>
                  <a:schemeClr val="hlink"/>
                </a:solidFill>
                <a:hlinkClick r:id="rId4"/>
              </a:rPr>
              <a:t>"#Baldessariebaldessari designed Zigozago, an #outdoor #chair that looks as if it’s been stitched together. Designed for Taiwanese brand #Lagoon, the chair is polypropylene-molded to seem like it’s made of two pieces, but it’s actually just one piece."</a:t>
            </a:r>
            <a:r>
              <a:rPr lang="en-US">
                <a:solidFill>
                  <a:schemeClr val="dk1"/>
                </a:solidFill>
              </a:rPr>
              <a:t> by</a:t>
            </a:r>
            <a:r>
              <a:rPr lang="en-US">
                <a:solidFill>
                  <a:schemeClr val="dk1"/>
                </a:solidFill>
                <a:uFill>
                  <a:noFill/>
                </a:uFill>
                <a:hlinkClick r:id="rId5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 </a:t>
            </a:r>
            <a:r>
              <a:rPr lang="en-US" u="sng">
                <a:solidFill>
                  <a:schemeClr val="hlink"/>
                </a:solidFill>
                <a:hlinkClick r:id="rId5"/>
              </a:rPr>
              <a:t>designmilk</a:t>
            </a:r>
            <a:r>
              <a:rPr lang="en-US">
                <a:solidFill>
                  <a:schemeClr val="dk1"/>
                </a:solidFill>
              </a:rPr>
              <a:t> is licensed under</a:t>
            </a:r>
            <a:r>
              <a:rPr lang="en-US">
                <a:solidFill>
                  <a:schemeClr val="dk1"/>
                </a:solidFill>
                <a:uFill>
                  <a:noFill/>
                </a:uFill>
                <a:hlinkClick r:id="rId6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 </a:t>
            </a:r>
            <a:r>
              <a:rPr lang="en-US" u="sng">
                <a:solidFill>
                  <a:schemeClr val="hlink"/>
                </a:solidFill>
                <a:hlinkClick r:id="rId6"/>
              </a:rPr>
              <a:t>CC BY-SA 2.0</a:t>
            </a:r>
            <a:r>
              <a:rPr lang="en-US" sz="1100" u="sng">
                <a:solidFill>
                  <a:schemeClr val="hlink"/>
                </a:solidFill>
              </a:rPr>
              <a:t> </a:t>
            </a:r>
            <a:endParaRPr/>
          </a:p>
        </p:txBody>
      </p:sp>
      <p:pic>
        <p:nvPicPr>
          <p:cNvPr id="148" name="Google Shape;148;p20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4433675" y="1126825"/>
            <a:ext cx="4631099" cy="4124600"/>
          </a:xfrm>
          <a:prstGeom prst="rect">
            <a:avLst/>
          </a:prstGeom>
          <a:noFill/>
          <a:ln>
            <a:noFill/>
          </a:ln>
        </p:spPr>
      </p:pic>
      <p:sp>
        <p:nvSpPr>
          <p:cNvPr id="149" name="Google Shape;149;p20"/>
          <p:cNvSpPr txBox="1"/>
          <p:nvPr/>
        </p:nvSpPr>
        <p:spPr>
          <a:xfrm>
            <a:off x="4433675" y="5336800"/>
            <a:ext cx="4285200" cy="138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u="sng">
                <a:solidFill>
                  <a:schemeClr val="hlink"/>
                </a:solidFill>
                <a:hlinkClick r:id="rId8"/>
              </a:rPr>
              <a:t>"Milliken: Clear Plastic Drinking Cups Made With Total Petrochemicals' Lumicene® M3382MZ Polypropylene, Clarified With Milliken's Millad® NX8000. (Photo Milliken, MKPR059)"</a:t>
            </a:r>
            <a:r>
              <a:rPr lang="en-US">
                <a:solidFill>
                  <a:schemeClr val="dk1"/>
                </a:solidFill>
              </a:rPr>
              <a:t> by</a:t>
            </a:r>
            <a:r>
              <a:rPr lang="en-US">
                <a:solidFill>
                  <a:schemeClr val="dk1"/>
                </a:solidFill>
                <a:uFill>
                  <a:noFill/>
                </a:uFill>
                <a:hlinkClick r:id="rId9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 </a:t>
            </a:r>
            <a:r>
              <a:rPr lang="en-US" u="sng">
                <a:solidFill>
                  <a:schemeClr val="hlink"/>
                </a:solidFill>
                <a:hlinkClick r:id="rId9"/>
              </a:rPr>
              <a:t>PressReleaseFinder</a:t>
            </a:r>
            <a:r>
              <a:rPr lang="en-US">
                <a:solidFill>
                  <a:schemeClr val="dk1"/>
                </a:solidFill>
              </a:rPr>
              <a:t> is licensed under</a:t>
            </a:r>
            <a:r>
              <a:rPr lang="en-US">
                <a:solidFill>
                  <a:schemeClr val="dk1"/>
                </a:solidFill>
                <a:uFill>
                  <a:noFill/>
                </a:uFill>
                <a:hlinkClick r:id="rId10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 </a:t>
            </a:r>
            <a:r>
              <a:rPr lang="en-US" u="sng">
                <a:solidFill>
                  <a:schemeClr val="hlink"/>
                </a:solidFill>
                <a:hlinkClick r:id="rId10"/>
              </a:rPr>
              <a:t>CC BY-NC-ND 2.0</a:t>
            </a:r>
            <a:r>
              <a:rPr lang="en-US" u="sng">
                <a:solidFill>
                  <a:schemeClr val="hlink"/>
                </a:solidFill>
              </a:rPr>
              <a:t> </a:t>
            </a:r>
            <a:endParaRPr sz="170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21"/>
          <p:cNvSpPr txBox="1"/>
          <p:nvPr/>
        </p:nvSpPr>
        <p:spPr>
          <a:xfrm>
            <a:off x="8578850" y="6400800"/>
            <a:ext cx="1842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55" name="Google Shape;155;p2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Polystyrene</a:t>
            </a:r>
            <a:endParaRPr/>
          </a:p>
        </p:txBody>
      </p:sp>
      <p:sp>
        <p:nvSpPr>
          <p:cNvPr id="156" name="Google Shape;156;p2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57" name="Google Shape;157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7200" y="1302900"/>
            <a:ext cx="4218225" cy="3163674"/>
          </a:xfrm>
          <a:prstGeom prst="rect">
            <a:avLst/>
          </a:prstGeom>
          <a:noFill/>
          <a:ln>
            <a:noFill/>
          </a:ln>
        </p:spPr>
      </p:pic>
      <p:sp>
        <p:nvSpPr>
          <p:cNvPr id="158" name="Google Shape;158;p21"/>
          <p:cNvSpPr txBox="1"/>
          <p:nvPr/>
        </p:nvSpPr>
        <p:spPr>
          <a:xfrm>
            <a:off x="711500" y="4658300"/>
            <a:ext cx="3000000" cy="63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u="sng">
                <a:solidFill>
                  <a:schemeClr val="hlink"/>
                </a:solidFill>
                <a:hlinkClick r:id="rId4"/>
              </a:rPr>
              <a:t>"Green polystyrene IMG_7960"</a:t>
            </a:r>
            <a:r>
              <a:rPr lang="en-US">
                <a:solidFill>
                  <a:schemeClr val="dk1"/>
                </a:solidFill>
              </a:rPr>
              <a:t> by</a:t>
            </a:r>
            <a:r>
              <a:rPr lang="en-US">
                <a:solidFill>
                  <a:schemeClr val="dk1"/>
                </a:solidFill>
                <a:uFill>
                  <a:noFill/>
                </a:uFill>
                <a:hlinkClick r:id="rId5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 </a:t>
            </a:r>
            <a:r>
              <a:rPr lang="en-US" u="sng">
                <a:solidFill>
                  <a:schemeClr val="hlink"/>
                </a:solidFill>
                <a:hlinkClick r:id="rId5"/>
              </a:rPr>
              <a:t>tomylees</a:t>
            </a:r>
            <a:r>
              <a:rPr lang="en-US">
                <a:solidFill>
                  <a:schemeClr val="dk1"/>
                </a:solidFill>
              </a:rPr>
              <a:t> is licensed under</a:t>
            </a:r>
            <a:r>
              <a:rPr lang="en-US">
                <a:solidFill>
                  <a:schemeClr val="dk1"/>
                </a:solidFill>
                <a:uFill>
                  <a:noFill/>
                </a:uFill>
                <a:hlinkClick r:id="rId6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 </a:t>
            </a:r>
            <a:r>
              <a:rPr lang="en-US" u="sng">
                <a:solidFill>
                  <a:schemeClr val="hlink"/>
                </a:solidFill>
                <a:hlinkClick r:id="rId6"/>
              </a:rPr>
              <a:t>CC BY-NC-SA 2.0</a:t>
            </a:r>
            <a:r>
              <a:rPr lang="en-US" u="sng">
                <a:solidFill>
                  <a:schemeClr val="hlink"/>
                </a:solidFill>
              </a:rPr>
              <a:t> </a:t>
            </a:r>
            <a:endParaRPr sz="1700"/>
          </a:p>
        </p:txBody>
      </p:sp>
      <p:pic>
        <p:nvPicPr>
          <p:cNvPr id="159" name="Google Shape;159;p21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4801475" y="2089025"/>
            <a:ext cx="4218225" cy="3402025"/>
          </a:xfrm>
          <a:prstGeom prst="rect">
            <a:avLst/>
          </a:prstGeom>
          <a:noFill/>
          <a:ln>
            <a:noFill/>
          </a:ln>
        </p:spPr>
      </p:pic>
      <p:sp>
        <p:nvSpPr>
          <p:cNvPr id="160" name="Google Shape;160;p21"/>
          <p:cNvSpPr txBox="1"/>
          <p:nvPr/>
        </p:nvSpPr>
        <p:spPr>
          <a:xfrm>
            <a:off x="5297488" y="5612900"/>
            <a:ext cx="3226200" cy="63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u="sng">
                <a:solidFill>
                  <a:schemeClr val="hlink"/>
                </a:solidFill>
                <a:hlinkClick r:id="rId8"/>
              </a:rPr>
              <a:t>"expanded polystyrene"</a:t>
            </a:r>
            <a:r>
              <a:rPr lang="en-US">
                <a:solidFill>
                  <a:schemeClr val="dk1"/>
                </a:solidFill>
              </a:rPr>
              <a:t> by</a:t>
            </a:r>
            <a:r>
              <a:rPr lang="en-US">
                <a:solidFill>
                  <a:schemeClr val="dk1"/>
                </a:solidFill>
                <a:uFill>
                  <a:noFill/>
                </a:uFill>
                <a:hlinkClick r:id="rId9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 </a:t>
            </a:r>
            <a:r>
              <a:rPr lang="en-US" u="sng">
                <a:solidFill>
                  <a:schemeClr val="hlink"/>
                </a:solidFill>
                <a:hlinkClick r:id="rId9"/>
              </a:rPr>
              <a:t>Richard Masoner / Cyclelicious</a:t>
            </a:r>
            <a:r>
              <a:rPr lang="en-US">
                <a:solidFill>
                  <a:schemeClr val="dk1"/>
                </a:solidFill>
              </a:rPr>
              <a:t> is licensed under</a:t>
            </a:r>
            <a:r>
              <a:rPr lang="en-US">
                <a:solidFill>
                  <a:schemeClr val="dk1"/>
                </a:solidFill>
                <a:uFill>
                  <a:noFill/>
                </a:uFill>
                <a:hlinkClick r:id="rId10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 </a:t>
            </a:r>
            <a:r>
              <a:rPr lang="en-US" u="sng">
                <a:solidFill>
                  <a:schemeClr val="hlink"/>
                </a:solidFill>
                <a:hlinkClick r:id="rId10"/>
              </a:rPr>
              <a:t>CC BY-SA 2.0</a:t>
            </a:r>
            <a:r>
              <a:rPr lang="en-US" u="sng">
                <a:solidFill>
                  <a:schemeClr val="hlink"/>
                </a:solidFill>
              </a:rPr>
              <a:t> </a:t>
            </a:r>
            <a:endParaRPr sz="17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821</Words>
  <Application>Microsoft Macintosh PowerPoint</Application>
  <PresentationFormat>On-screen Show (4:3)</PresentationFormat>
  <Paragraphs>130</Paragraphs>
  <Slides>29</Slides>
  <Notes>29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2" baseType="lpstr">
      <vt:lpstr>Times New Roman</vt:lpstr>
      <vt:lpstr>Arial</vt:lpstr>
      <vt:lpstr>Default Design</vt:lpstr>
      <vt:lpstr>PowerPoint Presentation</vt:lpstr>
      <vt:lpstr>PowerPoint Presentation</vt:lpstr>
      <vt:lpstr>PowerPoint Presentation</vt:lpstr>
      <vt:lpstr>Addition Polymers</vt:lpstr>
      <vt:lpstr>Polyethylene</vt:lpstr>
      <vt:lpstr>Low density polyethylene (LDPE)</vt:lpstr>
      <vt:lpstr>High density polyethylene (HDPE)</vt:lpstr>
      <vt:lpstr>Polypropylene</vt:lpstr>
      <vt:lpstr>Polystyrene</vt:lpstr>
      <vt:lpstr>Polyvinyl chloride (PVC)</vt:lpstr>
      <vt:lpstr>How many chloroethene (vinyl chloride) subunits are in a molecule of polyvinyl chloride with a molar mass of 3122.5 g/mole?</vt:lpstr>
      <vt:lpstr>What is the molar mass of one molecule of polypropylene with 300 propylene subunits?</vt:lpstr>
      <vt:lpstr>Condensation Polymers</vt:lpstr>
      <vt:lpstr>PET</vt:lpstr>
      <vt:lpstr>Polycarbonates</vt:lpstr>
      <vt:lpstr>PowerPoint Presentation</vt:lpstr>
      <vt:lpstr>Polycarbonates and bisphenol A</vt:lpstr>
      <vt:lpstr>Polycarbonates and bisphenol A</vt:lpstr>
      <vt:lpstr>Additives, etc…</vt:lpstr>
      <vt:lpstr>After Use?</vt:lpstr>
      <vt:lpstr>After Use?</vt:lpstr>
      <vt:lpstr>After Use?</vt:lpstr>
      <vt:lpstr>After Use?</vt:lpstr>
      <vt:lpstr>PowerPoint Presentation</vt:lpstr>
      <vt:lpstr>PowerPoint Presentation</vt:lpstr>
      <vt:lpstr>PowerPoint Presentation</vt:lpstr>
      <vt:lpstr>PowerPoint Presentation</vt:lpstr>
      <vt:lpstr>National Geographic - biodegradable polymers</vt:lpstr>
      <vt:lpstr>After Use?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Microsoft Office User</cp:lastModifiedBy>
  <cp:revision>1</cp:revision>
  <dcterms:modified xsi:type="dcterms:W3CDTF">2020-09-19T17:00:14Z</dcterms:modified>
</cp:coreProperties>
</file>