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tiff" ContentType="image/tiff"/>
  <Default Extension="tif" ContentType="image/tiff"/>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2"/>
    <p:sldMasterId id="2147483670" r:id="rId3"/>
  </p:sldMasterIdLst>
  <p:notesMasterIdLst>
    <p:notesMasterId r:id="rId34"/>
  </p:notesMasterIdLst>
  <p:sldIdLst>
    <p:sldId id="256" r:id="rId4"/>
    <p:sldId id="293" r:id="rId5"/>
    <p:sldId id="294" r:id="rId6"/>
    <p:sldId id="295" r:id="rId7"/>
    <p:sldId id="296" r:id="rId8"/>
    <p:sldId id="310" r:id="rId9"/>
    <p:sldId id="298" r:id="rId10"/>
    <p:sldId id="297" r:id="rId11"/>
    <p:sldId id="279" r:id="rId12"/>
    <p:sldId id="299" r:id="rId13"/>
    <p:sldId id="266" r:id="rId14"/>
    <p:sldId id="281" r:id="rId15"/>
    <p:sldId id="300" r:id="rId16"/>
    <p:sldId id="285" r:id="rId17"/>
    <p:sldId id="309" r:id="rId18"/>
    <p:sldId id="301" r:id="rId19"/>
    <p:sldId id="302" r:id="rId20"/>
    <p:sldId id="303" r:id="rId21"/>
    <p:sldId id="304" r:id="rId22"/>
    <p:sldId id="305" r:id="rId23"/>
    <p:sldId id="306" r:id="rId24"/>
    <p:sldId id="308" r:id="rId25"/>
    <p:sldId id="292" r:id="rId26"/>
    <p:sldId id="307" r:id="rId27"/>
    <p:sldId id="267" r:id="rId28"/>
    <p:sldId id="311" r:id="rId29"/>
    <p:sldId id="261" r:id="rId30"/>
    <p:sldId id="262" r:id="rId31"/>
    <p:sldId id="284" r:id="rId32"/>
    <p:sldId id="260"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096" autoAdjust="0"/>
    <p:restoredTop sz="80000" autoAdjust="0"/>
  </p:normalViewPr>
  <p:slideViewPr>
    <p:cSldViewPr>
      <p:cViewPr varScale="1">
        <p:scale>
          <a:sx n="86" d="100"/>
          <a:sy n="86" d="100"/>
        </p:scale>
        <p:origin x="-1896"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2.xml"/><Relationship Id="rId21" Type="http://schemas.openxmlformats.org/officeDocument/2006/relationships/slide" Target="slides/slide18.xml"/><Relationship Id="rId34"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5499EE-84B4-48DD-9153-56B953E494E5}" type="datetimeFigureOut">
              <a:rPr lang="en-CA" smtClean="0"/>
              <a:t>12/11/2014</a:t>
            </a:fld>
            <a:endParaRPr lang="en-CA"/>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E343797-8C7F-40B8-B668-A54B5B6F4905}" type="slidenum">
              <a:rPr lang="en-CA" smtClean="0"/>
              <a:t>‹#›</a:t>
            </a:fld>
            <a:endParaRPr lang="en-CA"/>
          </a:p>
        </p:txBody>
      </p:sp>
    </p:spTree>
    <p:extLst>
      <p:ext uri="{BB962C8B-B14F-4D97-AF65-F5344CB8AC3E}">
        <p14:creationId xmlns:p14="http://schemas.microsoft.com/office/powerpoint/2010/main" val="2749734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4E343797-8C7F-40B8-B668-A54B5B6F4905}" type="slidenum">
              <a:rPr lang="en-CA" smtClean="0"/>
              <a:t>1</a:t>
            </a:fld>
            <a:endParaRPr lang="en-CA"/>
          </a:p>
        </p:txBody>
      </p:sp>
    </p:spTree>
    <p:extLst>
      <p:ext uri="{BB962C8B-B14F-4D97-AF65-F5344CB8AC3E}">
        <p14:creationId xmlns:p14="http://schemas.microsoft.com/office/powerpoint/2010/main" val="23113211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sz="1200" dirty="0" smtClean="0"/>
          </a:p>
          <a:p>
            <a:r>
              <a:rPr lang="en-CA" sz="1200" dirty="0" smtClean="0"/>
              <a:t>We talked to 27 programs in 9 cities about helping people maintain their tenancies…</a:t>
            </a:r>
          </a:p>
          <a:p>
            <a:endParaRPr lang="en-CA" sz="1200" dirty="0" smtClean="0"/>
          </a:p>
          <a:p>
            <a:r>
              <a:rPr lang="en-CA" sz="1200" dirty="0" smtClean="0"/>
              <a:t>All these programs told us the exact same thing…</a:t>
            </a:r>
          </a:p>
          <a:p>
            <a:endParaRPr lang="en-CA" sz="1200" dirty="0" smtClean="0"/>
          </a:p>
          <a:p>
            <a:endParaRPr lang="en-CA" sz="1200" dirty="0" smtClean="0"/>
          </a:p>
          <a:p>
            <a:endParaRPr lang="en-CA" sz="1200" dirty="0"/>
          </a:p>
        </p:txBody>
      </p:sp>
      <p:sp>
        <p:nvSpPr>
          <p:cNvPr id="4" name="Slide Number Placeholder 3"/>
          <p:cNvSpPr>
            <a:spLocks noGrp="1"/>
          </p:cNvSpPr>
          <p:nvPr>
            <p:ph type="sldNum" sz="quarter" idx="10"/>
          </p:nvPr>
        </p:nvSpPr>
        <p:spPr/>
        <p:txBody>
          <a:bodyPr/>
          <a:lstStyle/>
          <a:p>
            <a:fld id="{4E343797-8C7F-40B8-B668-A54B5B6F4905}" type="slidenum">
              <a:rPr lang="en-CA" smtClean="0"/>
              <a:t>11</a:t>
            </a:fld>
            <a:endParaRPr lang="en-CA"/>
          </a:p>
        </p:txBody>
      </p:sp>
    </p:spTree>
    <p:extLst>
      <p:ext uri="{BB962C8B-B14F-4D97-AF65-F5344CB8AC3E}">
        <p14:creationId xmlns:p14="http://schemas.microsoft.com/office/powerpoint/2010/main" val="31364988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smtClean="0"/>
          </a:p>
          <a:p>
            <a:r>
              <a:rPr lang="en-CA" dirty="0" smtClean="0"/>
              <a:t>FOR MANY PEOPLE, ESPECIALLY THOSE WHO HAVE EXPERIENCED HOMELESSNESS, OR MENTAL HEALTH CHALLENGES, </a:t>
            </a:r>
          </a:p>
          <a:p>
            <a:r>
              <a:rPr lang="en-CA" dirty="0" smtClean="0"/>
              <a:t>HOUSING IS NOT ENOUGH FOR A STABLE TENANCY. THEY REQUIRE SOME SUPPORTS!</a:t>
            </a:r>
          </a:p>
          <a:p>
            <a:endParaRPr lang="en-CA" dirty="0" smtClean="0"/>
          </a:p>
          <a:p>
            <a:endParaRPr lang="en-CA" dirty="0"/>
          </a:p>
        </p:txBody>
      </p:sp>
      <p:sp>
        <p:nvSpPr>
          <p:cNvPr id="4" name="Slide Number Placeholder 3"/>
          <p:cNvSpPr>
            <a:spLocks noGrp="1"/>
          </p:cNvSpPr>
          <p:nvPr>
            <p:ph type="sldNum" sz="quarter" idx="10"/>
          </p:nvPr>
        </p:nvSpPr>
        <p:spPr/>
        <p:txBody>
          <a:bodyPr/>
          <a:lstStyle/>
          <a:p>
            <a:fld id="{4E343797-8C7F-40B8-B668-A54B5B6F4905}" type="slidenum">
              <a:rPr lang="en-CA" smtClean="0"/>
              <a:t>12</a:t>
            </a:fld>
            <a:endParaRPr lang="en-CA"/>
          </a:p>
        </p:txBody>
      </p:sp>
    </p:spTree>
    <p:extLst>
      <p:ext uri="{BB962C8B-B14F-4D97-AF65-F5344CB8AC3E}">
        <p14:creationId xmlns:p14="http://schemas.microsoft.com/office/powerpoint/2010/main" val="2884640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dirty="0" smtClean="0"/>
              <a:t>What</a:t>
            </a:r>
            <a:r>
              <a:rPr lang="en-CA" sz="1200" baseline="0" dirty="0" smtClean="0"/>
              <a:t> does this look like?</a:t>
            </a:r>
            <a:endParaRPr lang="en-CA" sz="1200" dirty="0" smtClean="0"/>
          </a:p>
          <a:p>
            <a:endParaRPr lang="en-CA" dirty="0"/>
          </a:p>
        </p:txBody>
      </p:sp>
      <p:sp>
        <p:nvSpPr>
          <p:cNvPr id="4" name="Slide Number Placeholder 3"/>
          <p:cNvSpPr>
            <a:spLocks noGrp="1"/>
          </p:cNvSpPr>
          <p:nvPr>
            <p:ph type="sldNum" sz="quarter" idx="10"/>
          </p:nvPr>
        </p:nvSpPr>
        <p:spPr/>
        <p:txBody>
          <a:bodyPr/>
          <a:lstStyle/>
          <a:p>
            <a:fld id="{4E343797-8C7F-40B8-B668-A54B5B6F4905}" type="slidenum">
              <a:rPr lang="en-CA" smtClean="0"/>
              <a:t>13</a:t>
            </a:fld>
            <a:endParaRPr lang="en-CA"/>
          </a:p>
        </p:txBody>
      </p:sp>
    </p:spTree>
    <p:extLst>
      <p:ext uri="{BB962C8B-B14F-4D97-AF65-F5344CB8AC3E}">
        <p14:creationId xmlns:p14="http://schemas.microsoft.com/office/powerpoint/2010/main" val="23352439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CA" altLang="en-US" sz="1200" dirty="0" smtClean="0"/>
              <a:t>SBH requires an organizational shift in:</a:t>
            </a:r>
          </a:p>
          <a:p>
            <a:pPr lvl="1"/>
            <a:r>
              <a:rPr lang="en-CA" altLang="en-US" sz="1200" b="1" dirty="0" smtClean="0"/>
              <a:t>Philosophy</a:t>
            </a:r>
            <a:r>
              <a:rPr lang="en-CA" altLang="en-US" sz="1200" dirty="0" smtClean="0"/>
              <a:t>, to focus on supporting successful housing </a:t>
            </a:r>
          </a:p>
          <a:p>
            <a:pPr lvl="1"/>
            <a:r>
              <a:rPr lang="en-CA" altLang="en-US" sz="1200" b="1" dirty="0" smtClean="0"/>
              <a:t>Policies</a:t>
            </a:r>
            <a:r>
              <a:rPr lang="en-CA" altLang="en-US" sz="1200" dirty="0" smtClean="0"/>
              <a:t>, to incorporate change in interventions</a:t>
            </a:r>
          </a:p>
          <a:p>
            <a:pPr lvl="1"/>
            <a:r>
              <a:rPr lang="en-CA" altLang="en-US" sz="1200" b="1" dirty="0" smtClean="0"/>
              <a:t>Programs</a:t>
            </a:r>
            <a:r>
              <a:rPr lang="en-CA" altLang="en-US" sz="1200" dirty="0" smtClean="0"/>
              <a:t>,  to create or partner on supports or programs</a:t>
            </a:r>
          </a:p>
          <a:p>
            <a:pPr lvl="1"/>
            <a:r>
              <a:rPr lang="en-CA" altLang="en-US" sz="1200" b="1" dirty="0" smtClean="0"/>
              <a:t>Actions</a:t>
            </a:r>
            <a:r>
              <a:rPr lang="en-CA" altLang="en-US" sz="1200" dirty="0" smtClean="0"/>
              <a:t>, delivery and monitor successes</a:t>
            </a:r>
          </a:p>
          <a:p>
            <a:endParaRPr lang="en-CA" dirty="0"/>
          </a:p>
        </p:txBody>
      </p:sp>
      <p:sp>
        <p:nvSpPr>
          <p:cNvPr id="4" name="Slide Number Placeholder 3"/>
          <p:cNvSpPr>
            <a:spLocks noGrp="1"/>
          </p:cNvSpPr>
          <p:nvPr>
            <p:ph type="sldNum" sz="quarter" idx="10"/>
          </p:nvPr>
        </p:nvSpPr>
        <p:spPr/>
        <p:txBody>
          <a:bodyPr/>
          <a:lstStyle/>
          <a:p>
            <a:fld id="{4E343797-8C7F-40B8-B668-A54B5B6F4905}" type="slidenum">
              <a:rPr lang="en-CA" smtClean="0"/>
              <a:t>14</a:t>
            </a:fld>
            <a:endParaRPr lang="en-CA"/>
          </a:p>
        </p:txBody>
      </p:sp>
    </p:spTree>
    <p:extLst>
      <p:ext uri="{BB962C8B-B14F-4D97-AF65-F5344CB8AC3E}">
        <p14:creationId xmlns:p14="http://schemas.microsoft.com/office/powerpoint/2010/main" val="30956669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4E343797-8C7F-40B8-B668-A54B5B6F4905}" type="slidenum">
              <a:rPr lang="en-CA" smtClean="0"/>
              <a:t>15</a:t>
            </a:fld>
            <a:endParaRPr lang="en-CA"/>
          </a:p>
        </p:txBody>
      </p:sp>
    </p:spTree>
    <p:extLst>
      <p:ext uri="{BB962C8B-B14F-4D97-AF65-F5344CB8AC3E}">
        <p14:creationId xmlns:p14="http://schemas.microsoft.com/office/powerpoint/2010/main" val="35827346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4E343797-8C7F-40B8-B668-A54B5B6F4905}" type="slidenum">
              <a:rPr lang="en-CA" smtClean="0"/>
              <a:t>16</a:t>
            </a:fld>
            <a:endParaRPr lang="en-CA"/>
          </a:p>
        </p:txBody>
      </p:sp>
    </p:spTree>
    <p:extLst>
      <p:ext uri="{BB962C8B-B14F-4D97-AF65-F5344CB8AC3E}">
        <p14:creationId xmlns:p14="http://schemas.microsoft.com/office/powerpoint/2010/main" val="30956669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4E343797-8C7F-40B8-B668-A54B5B6F4905}" type="slidenum">
              <a:rPr lang="en-CA" smtClean="0"/>
              <a:t>17</a:t>
            </a:fld>
            <a:endParaRPr lang="en-CA"/>
          </a:p>
        </p:txBody>
      </p:sp>
    </p:spTree>
    <p:extLst>
      <p:ext uri="{BB962C8B-B14F-4D97-AF65-F5344CB8AC3E}">
        <p14:creationId xmlns:p14="http://schemas.microsoft.com/office/powerpoint/2010/main" val="30956669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4E343797-8C7F-40B8-B668-A54B5B6F4905}" type="slidenum">
              <a:rPr lang="en-CA" smtClean="0"/>
              <a:t>18</a:t>
            </a:fld>
            <a:endParaRPr lang="en-CA"/>
          </a:p>
        </p:txBody>
      </p:sp>
    </p:spTree>
    <p:extLst>
      <p:ext uri="{BB962C8B-B14F-4D97-AF65-F5344CB8AC3E}">
        <p14:creationId xmlns:p14="http://schemas.microsoft.com/office/powerpoint/2010/main" val="30956669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4E343797-8C7F-40B8-B668-A54B5B6F4905}" type="slidenum">
              <a:rPr lang="en-CA" smtClean="0"/>
              <a:t>19</a:t>
            </a:fld>
            <a:endParaRPr lang="en-CA"/>
          </a:p>
        </p:txBody>
      </p:sp>
    </p:spTree>
    <p:extLst>
      <p:ext uri="{BB962C8B-B14F-4D97-AF65-F5344CB8AC3E}">
        <p14:creationId xmlns:p14="http://schemas.microsoft.com/office/powerpoint/2010/main" val="30956669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4E343797-8C7F-40B8-B668-A54B5B6F4905}" type="slidenum">
              <a:rPr lang="en-CA" smtClean="0"/>
              <a:t>20</a:t>
            </a:fld>
            <a:endParaRPr lang="en-CA"/>
          </a:p>
        </p:txBody>
      </p:sp>
    </p:spTree>
    <p:extLst>
      <p:ext uri="{BB962C8B-B14F-4D97-AF65-F5344CB8AC3E}">
        <p14:creationId xmlns:p14="http://schemas.microsoft.com/office/powerpoint/2010/main" val="30956669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b="1" i="0" kern="1200" dirty="0" smtClean="0">
                <a:solidFill>
                  <a:schemeClr val="tx1"/>
                </a:solidFill>
                <a:effectLst/>
                <a:latin typeface="+mn-lt"/>
                <a:ea typeface="+mn-ea"/>
                <a:cs typeface="+mn-cs"/>
              </a:rPr>
              <a:t>When dealing with challenging tenants…</a:t>
            </a:r>
          </a:p>
          <a:p>
            <a:r>
              <a:rPr lang="en-CA" sz="1200" b="1" i="0" kern="1200" dirty="0" smtClean="0">
                <a:solidFill>
                  <a:schemeClr val="tx1"/>
                </a:solidFill>
                <a:effectLst/>
                <a:latin typeface="+mn-lt"/>
                <a:ea typeface="+mn-ea"/>
                <a:cs typeface="+mn-cs"/>
              </a:rPr>
              <a:t>Eviction is Easy, Intervention and Support is hard but rewarding work!</a:t>
            </a:r>
          </a:p>
          <a:p>
            <a:endParaRPr lang="en-US" sz="1200" b="1" i="0" kern="1200" dirty="0" smtClean="0">
              <a:solidFill>
                <a:schemeClr val="tx1"/>
              </a:solidFill>
              <a:effectLst/>
              <a:latin typeface="+mn-lt"/>
              <a:ea typeface="+mn-ea"/>
              <a:cs typeface="+mn-cs"/>
            </a:endParaRPr>
          </a:p>
          <a:p>
            <a:r>
              <a:rPr lang="en-US" sz="1200" b="1" i="0" kern="1200" dirty="0" smtClean="0">
                <a:solidFill>
                  <a:schemeClr val="tx1"/>
                </a:solidFill>
                <a:effectLst/>
                <a:latin typeface="+mn-lt"/>
                <a:ea typeface="+mn-ea"/>
                <a:cs typeface="+mn-cs"/>
              </a:rPr>
              <a:t>It pays off through better results for your tenants, your organization,</a:t>
            </a:r>
            <a:r>
              <a:rPr lang="en-US" sz="1200" b="1" i="0" kern="1200" baseline="0" dirty="0" smtClean="0">
                <a:solidFill>
                  <a:schemeClr val="tx1"/>
                </a:solidFill>
                <a:effectLst/>
                <a:latin typeface="+mn-lt"/>
                <a:ea typeface="+mn-ea"/>
                <a:cs typeface="+mn-cs"/>
              </a:rPr>
              <a:t> and your community.</a:t>
            </a:r>
          </a:p>
          <a:p>
            <a:endParaRPr lang="en-US" sz="1200" b="1" i="0" kern="1200" baseline="0" dirty="0" smtClean="0">
              <a:solidFill>
                <a:schemeClr val="tx1"/>
              </a:solidFill>
              <a:effectLst/>
              <a:latin typeface="+mn-lt"/>
              <a:ea typeface="+mn-ea"/>
              <a:cs typeface="+mn-cs"/>
            </a:endParaRPr>
          </a:p>
          <a:p>
            <a:endParaRPr lang="en-CA" i="0" dirty="0"/>
          </a:p>
        </p:txBody>
      </p:sp>
      <p:sp>
        <p:nvSpPr>
          <p:cNvPr id="4" name="Slide Number Placeholder 3"/>
          <p:cNvSpPr>
            <a:spLocks noGrp="1"/>
          </p:cNvSpPr>
          <p:nvPr>
            <p:ph type="sldNum" sz="quarter" idx="10"/>
          </p:nvPr>
        </p:nvSpPr>
        <p:spPr/>
        <p:txBody>
          <a:bodyPr/>
          <a:lstStyle/>
          <a:p>
            <a:fld id="{4E343797-8C7F-40B8-B668-A54B5B6F4905}" type="slidenum">
              <a:rPr lang="en-CA" smtClean="0"/>
              <a:t>2</a:t>
            </a:fld>
            <a:endParaRPr lang="en-CA"/>
          </a:p>
        </p:txBody>
      </p:sp>
    </p:spTree>
    <p:extLst>
      <p:ext uri="{BB962C8B-B14F-4D97-AF65-F5344CB8AC3E}">
        <p14:creationId xmlns:p14="http://schemas.microsoft.com/office/powerpoint/2010/main" val="40995084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4E343797-8C7F-40B8-B668-A54B5B6F4905}" type="slidenum">
              <a:rPr lang="en-CA" smtClean="0"/>
              <a:t>21</a:t>
            </a:fld>
            <a:endParaRPr lang="en-CA"/>
          </a:p>
        </p:txBody>
      </p:sp>
    </p:spTree>
    <p:extLst>
      <p:ext uri="{BB962C8B-B14F-4D97-AF65-F5344CB8AC3E}">
        <p14:creationId xmlns:p14="http://schemas.microsoft.com/office/powerpoint/2010/main" val="30956669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100" dirty="0" smtClean="0"/>
              <a:t>To break the </a:t>
            </a:r>
            <a:r>
              <a:rPr lang="en-CA" sz="1100" i="1" dirty="0" smtClean="0"/>
              <a:t>Cycle of </a:t>
            </a:r>
            <a:r>
              <a:rPr lang="en-CA" sz="1100" i="1" dirty="0" err="1" smtClean="0"/>
              <a:t>Homelesssness</a:t>
            </a:r>
            <a:endParaRPr lang="en-CA" sz="1100" i="1" dirty="0" smtClean="0"/>
          </a:p>
          <a:p>
            <a:pPr lvl="1"/>
            <a:r>
              <a:rPr lang="en-CA" sz="1100" dirty="0" smtClean="0"/>
              <a:t>by intervening early</a:t>
            </a:r>
          </a:p>
          <a:p>
            <a:r>
              <a:rPr lang="en-CA" sz="1100" dirty="0" smtClean="0"/>
              <a:t>To help tenants achieve stable tenancies</a:t>
            </a:r>
          </a:p>
          <a:p>
            <a:r>
              <a:rPr lang="en-CA" sz="1100" dirty="0" smtClean="0"/>
              <a:t>To build successful communities</a:t>
            </a:r>
          </a:p>
          <a:p>
            <a:r>
              <a:rPr lang="en-CA" sz="1100" dirty="0" smtClean="0"/>
              <a:t>To lower costs and stress on </a:t>
            </a:r>
            <a:r>
              <a:rPr lang="en-CA" sz="1100" dirty="0" err="1" smtClean="0"/>
              <a:t>housers</a:t>
            </a:r>
            <a:endParaRPr lang="en-CA" sz="1100" dirty="0" smtClean="0"/>
          </a:p>
          <a:p>
            <a:endParaRPr lang="en-CA" dirty="0" smtClean="0"/>
          </a:p>
          <a:p>
            <a:endParaRPr lang="en-CA" dirty="0" smtClean="0"/>
          </a:p>
          <a:p>
            <a:r>
              <a:rPr lang="en-CA" dirty="0" smtClean="0"/>
              <a:t>THAT’S THE SHORT VERSION</a:t>
            </a:r>
            <a:endParaRPr lang="en-CA" dirty="0"/>
          </a:p>
        </p:txBody>
      </p:sp>
      <p:sp>
        <p:nvSpPr>
          <p:cNvPr id="4" name="Slide Number Placeholder 3"/>
          <p:cNvSpPr>
            <a:spLocks noGrp="1"/>
          </p:cNvSpPr>
          <p:nvPr>
            <p:ph type="sldNum" sz="quarter" idx="10"/>
          </p:nvPr>
        </p:nvSpPr>
        <p:spPr/>
        <p:txBody>
          <a:bodyPr/>
          <a:lstStyle/>
          <a:p>
            <a:fld id="{4E343797-8C7F-40B8-B668-A54B5B6F4905}" type="slidenum">
              <a:rPr lang="en-CA" smtClean="0"/>
              <a:t>23</a:t>
            </a:fld>
            <a:endParaRPr lang="en-CA"/>
          </a:p>
        </p:txBody>
      </p:sp>
    </p:spTree>
    <p:extLst>
      <p:ext uri="{BB962C8B-B14F-4D97-AF65-F5344CB8AC3E}">
        <p14:creationId xmlns:p14="http://schemas.microsoft.com/office/powerpoint/2010/main" val="30877879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4E343797-8C7F-40B8-B668-A54B5B6F4905}" type="slidenum">
              <a:rPr lang="en-CA" smtClean="0"/>
              <a:t>24</a:t>
            </a:fld>
            <a:endParaRPr lang="en-CA"/>
          </a:p>
        </p:txBody>
      </p:sp>
    </p:spTree>
    <p:extLst>
      <p:ext uri="{BB962C8B-B14F-4D97-AF65-F5344CB8AC3E}">
        <p14:creationId xmlns:p14="http://schemas.microsoft.com/office/powerpoint/2010/main" val="3182678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The long versions are these…</a:t>
            </a:r>
          </a:p>
          <a:p>
            <a:endParaRPr lang="en-CA" dirty="0" smtClean="0"/>
          </a:p>
          <a:p>
            <a:r>
              <a:rPr lang="en-CA" dirty="0" smtClean="0"/>
              <a:t>Two</a:t>
            </a:r>
            <a:r>
              <a:rPr lang="en-CA" baseline="0" dirty="0" smtClean="0"/>
              <a:t> major reports have come out of this work…</a:t>
            </a:r>
          </a:p>
          <a:p>
            <a:endParaRPr lang="en-CA" baseline="0" dirty="0" smtClean="0"/>
          </a:p>
          <a:p>
            <a:r>
              <a:rPr lang="en-CA" baseline="0" dirty="0" smtClean="0"/>
              <a:t>“Preventing Eviction and Managing for Successful Tenancies” came out in 2012 and is on our website.</a:t>
            </a:r>
          </a:p>
          <a:p>
            <a:r>
              <a:rPr lang="en-CA" baseline="0" dirty="0" smtClean="0"/>
              <a:t>The basics.</a:t>
            </a:r>
          </a:p>
          <a:p>
            <a:endParaRPr lang="en-CA" baseline="0" dirty="0" smtClean="0"/>
          </a:p>
          <a:p>
            <a:r>
              <a:rPr lang="en-CA" baseline="0" dirty="0" smtClean="0"/>
              <a:t>“Holding On! Supporting Successful Tenancies for the Hard to House” was completed this spring.</a:t>
            </a:r>
          </a:p>
          <a:p>
            <a:r>
              <a:rPr lang="en-CA" baseline="0" dirty="0" smtClean="0"/>
              <a:t>A more major report. A lot more information and detail.</a:t>
            </a:r>
          </a:p>
          <a:p>
            <a:r>
              <a:rPr lang="en-CA" baseline="0" dirty="0" smtClean="0"/>
              <a:t>HRDC to release early November.</a:t>
            </a:r>
            <a:br>
              <a:rPr lang="en-CA" baseline="0" dirty="0" smtClean="0"/>
            </a:br>
            <a:endParaRPr lang="en-CA" dirty="0"/>
          </a:p>
        </p:txBody>
      </p:sp>
      <p:sp>
        <p:nvSpPr>
          <p:cNvPr id="4" name="Slide Number Placeholder 3"/>
          <p:cNvSpPr>
            <a:spLocks noGrp="1"/>
          </p:cNvSpPr>
          <p:nvPr>
            <p:ph type="sldNum" sz="quarter" idx="10"/>
          </p:nvPr>
        </p:nvSpPr>
        <p:spPr/>
        <p:txBody>
          <a:bodyPr/>
          <a:lstStyle/>
          <a:p>
            <a:fld id="{4E343797-8C7F-40B8-B668-A54B5B6F4905}" type="slidenum">
              <a:rPr lang="en-CA" smtClean="0"/>
              <a:t>25</a:t>
            </a:fld>
            <a:endParaRPr lang="en-CA"/>
          </a:p>
        </p:txBody>
      </p:sp>
    </p:spTree>
    <p:extLst>
      <p:ext uri="{BB962C8B-B14F-4D97-AF65-F5344CB8AC3E}">
        <p14:creationId xmlns:p14="http://schemas.microsoft.com/office/powerpoint/2010/main" val="31573594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4E343797-8C7F-40B8-B668-A54B5B6F4905}" type="slidenum">
              <a:rPr lang="en-CA" smtClean="0"/>
              <a:t>29</a:t>
            </a:fld>
            <a:endParaRPr lang="en-CA"/>
          </a:p>
        </p:txBody>
      </p:sp>
    </p:spTree>
    <p:extLst>
      <p:ext uri="{BB962C8B-B14F-4D97-AF65-F5344CB8AC3E}">
        <p14:creationId xmlns:p14="http://schemas.microsoft.com/office/powerpoint/2010/main" val="22852426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4E343797-8C7F-40B8-B668-A54B5B6F4905}" type="slidenum">
              <a:rPr lang="en-CA" smtClean="0"/>
              <a:t>30</a:t>
            </a:fld>
            <a:endParaRPr lang="en-CA"/>
          </a:p>
        </p:txBody>
      </p:sp>
    </p:spTree>
    <p:extLst>
      <p:ext uri="{BB962C8B-B14F-4D97-AF65-F5344CB8AC3E}">
        <p14:creationId xmlns:p14="http://schemas.microsoft.com/office/powerpoint/2010/main" val="36165960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sz="1200" dirty="0" smtClean="0"/>
              <a:t>Institute of Urban Studies founded in 1969 by Lloyd Axworthy.</a:t>
            </a:r>
          </a:p>
          <a:p>
            <a:pPr marL="171450" indent="-171450">
              <a:buFont typeface="Arial" pitchFamily="34" charset="0"/>
              <a:buChar char="•"/>
            </a:pPr>
            <a:r>
              <a:rPr lang="en-US" sz="1200" dirty="0" smtClean="0"/>
              <a:t>Independent research arm of the University of Winnipeg.</a:t>
            </a:r>
          </a:p>
          <a:p>
            <a:pPr marL="171450" indent="-171450">
              <a:buFont typeface="Arial" pitchFamily="34" charset="0"/>
              <a:buChar char="•"/>
            </a:pPr>
            <a:r>
              <a:rPr lang="en-US" sz="1200" dirty="0" smtClean="0"/>
              <a:t>Focus on inner-city, environmental, Aboriginal, and community development issues.</a:t>
            </a:r>
          </a:p>
          <a:p>
            <a:pPr>
              <a:buFont typeface="Arial" pitchFamily="34" charset="0"/>
              <a:buChar char="•"/>
            </a:pPr>
            <a:endParaRPr lang="en-US" sz="1200" dirty="0" smtClean="0"/>
          </a:p>
          <a:p>
            <a:r>
              <a:rPr lang="en-US" sz="1200" dirty="0" smtClean="0"/>
              <a:t>Involved with the At Home/Chez Soi project since its start in 2009. </a:t>
            </a:r>
          </a:p>
          <a:p>
            <a:r>
              <a:rPr lang="en-US" sz="1200" dirty="0" smtClean="0"/>
              <a:t>A $110 Million research study by the Mental Health Commission of Canada, testing the </a:t>
            </a:r>
            <a:r>
              <a:rPr lang="en-US" sz="1200" i="1" dirty="0" smtClean="0"/>
              <a:t>Housing First </a:t>
            </a:r>
            <a:r>
              <a:rPr lang="en-US" sz="1200" i="0" baseline="0" dirty="0" smtClean="0"/>
              <a:t> model in Canada</a:t>
            </a:r>
            <a:endParaRPr lang="en-US" sz="1200" dirty="0" smtClean="0"/>
          </a:p>
          <a:p>
            <a:pPr marL="628650" lvl="1" indent="-171450">
              <a:buFont typeface="Arial" pitchFamily="34" charset="0"/>
              <a:buChar char="•"/>
            </a:pPr>
            <a:r>
              <a:rPr lang="en-US" sz="1200" dirty="0" smtClean="0"/>
              <a:t>Jino Distasio is co-principal investigator for the study.</a:t>
            </a:r>
          </a:p>
          <a:p>
            <a:pPr marL="628650" lvl="1" indent="-171450">
              <a:buFont typeface="Arial" pitchFamily="34" charset="0"/>
              <a:buChar char="•"/>
            </a:pPr>
            <a:r>
              <a:rPr lang="en-US" sz="1200" dirty="0" smtClean="0"/>
              <a:t>Host the research team, community liaison coordinators, and Lived Experience Committee.</a:t>
            </a:r>
          </a:p>
          <a:p>
            <a:endParaRPr lang="en-US" sz="1200" dirty="0" smtClean="0"/>
          </a:p>
          <a:p>
            <a:r>
              <a:rPr lang="en-US" sz="1200" dirty="0" smtClean="0"/>
              <a:t>We have been working on issues about housing the homeless for a long time,</a:t>
            </a:r>
          </a:p>
          <a:p>
            <a:r>
              <a:rPr lang="en-US" sz="1200" dirty="0" smtClean="0"/>
              <a:t>Have</a:t>
            </a:r>
            <a:r>
              <a:rPr lang="en-US" sz="1200" baseline="0" dirty="0" smtClean="0"/>
              <a:t> recently </a:t>
            </a:r>
            <a:endParaRPr lang="en-CA" sz="1200" dirty="0"/>
          </a:p>
        </p:txBody>
      </p:sp>
      <p:sp>
        <p:nvSpPr>
          <p:cNvPr id="4" name="Slide Number Placeholder 3"/>
          <p:cNvSpPr>
            <a:spLocks noGrp="1"/>
          </p:cNvSpPr>
          <p:nvPr>
            <p:ph type="sldNum" sz="quarter" idx="10"/>
          </p:nvPr>
        </p:nvSpPr>
        <p:spPr/>
        <p:txBody>
          <a:bodyPr/>
          <a:lstStyle/>
          <a:p>
            <a:fld id="{4E343797-8C7F-40B8-B668-A54B5B6F4905}" type="slidenum">
              <a:rPr lang="en-CA" smtClean="0"/>
              <a:t>3</a:t>
            </a:fld>
            <a:endParaRPr lang="en-CA"/>
          </a:p>
        </p:txBody>
      </p:sp>
    </p:spTree>
    <p:extLst>
      <p:ext uri="{BB962C8B-B14F-4D97-AF65-F5344CB8AC3E}">
        <p14:creationId xmlns:p14="http://schemas.microsoft.com/office/powerpoint/2010/main" val="36913443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b="1" kern="1200" dirty="0" smtClean="0">
                <a:solidFill>
                  <a:schemeClr val="tx1"/>
                </a:solidFill>
                <a:effectLst/>
                <a:latin typeface="+mn-lt"/>
                <a:ea typeface="+mn-ea"/>
                <a:cs typeface="+mn-cs"/>
              </a:rPr>
              <a:t>“This presentation offers practical tools and direction by which housing and housing related agencies can think more broadly about how and why they should support vulnerable tenants to remain housed as challenges and difficulties arise”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It</a:t>
            </a:r>
            <a:r>
              <a:rPr lang="en-US" sz="1200" b="1" kern="1200" baseline="0" dirty="0" smtClean="0">
                <a:solidFill>
                  <a:schemeClr val="tx1"/>
                </a:solidFill>
                <a:effectLst/>
                <a:latin typeface="+mn-lt"/>
                <a:ea typeface="+mn-ea"/>
                <a:cs typeface="+mn-cs"/>
              </a:rPr>
              <a:t> is about helping people become successful </a:t>
            </a:r>
            <a:r>
              <a:rPr lang="en-US" sz="1200" b="1" kern="1200" baseline="0" dirty="0" err="1" smtClean="0">
                <a:solidFill>
                  <a:schemeClr val="tx1"/>
                </a:solidFill>
                <a:effectLst/>
                <a:latin typeface="+mn-lt"/>
                <a:ea typeface="+mn-ea"/>
                <a:cs typeface="+mn-cs"/>
              </a:rPr>
              <a:t>tentants</a:t>
            </a:r>
            <a:r>
              <a:rPr lang="en-US" sz="1200" b="1" kern="1200" baseline="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baseline="0" dirty="0" smtClean="0">
                <a:solidFill>
                  <a:schemeClr val="tx1"/>
                </a:solidFill>
                <a:effectLst/>
                <a:latin typeface="+mn-lt"/>
                <a:ea typeface="+mn-ea"/>
                <a:cs typeface="+mn-cs"/>
              </a:rPr>
              <a:t>It is about Successful Tenancies.</a:t>
            </a:r>
            <a:endParaRPr lang="en-CA" sz="1200" b="1" kern="1200" dirty="0" smtClean="0">
              <a:solidFill>
                <a:schemeClr val="tx1"/>
              </a:solidFill>
              <a:effectLst/>
              <a:latin typeface="+mn-lt"/>
              <a:ea typeface="+mn-ea"/>
              <a:cs typeface="+mn-cs"/>
            </a:endParaRPr>
          </a:p>
          <a:p>
            <a:endParaRPr lang="en-US" sz="1200"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CA" sz="1200" b="1" dirty="0" smtClean="0"/>
              <a:t>Audience: </a:t>
            </a:r>
            <a:r>
              <a:rPr lang="en-US" sz="1200" b="1" dirty="0" smtClean="0"/>
              <a:t>Agencies currently providing housing, but not services or working with Housing First principles.</a:t>
            </a:r>
            <a:endParaRPr lang="en-CA" sz="1200" b="1" dirty="0" smtClean="0"/>
          </a:p>
          <a:p>
            <a:endParaRPr lang="en-CA" sz="1200" b="1" dirty="0"/>
          </a:p>
        </p:txBody>
      </p:sp>
      <p:sp>
        <p:nvSpPr>
          <p:cNvPr id="4" name="Slide Number Placeholder 3"/>
          <p:cNvSpPr>
            <a:spLocks noGrp="1"/>
          </p:cNvSpPr>
          <p:nvPr>
            <p:ph type="sldNum" sz="quarter" idx="10"/>
          </p:nvPr>
        </p:nvSpPr>
        <p:spPr/>
        <p:txBody>
          <a:bodyPr/>
          <a:lstStyle/>
          <a:p>
            <a:fld id="{4E343797-8C7F-40B8-B668-A54B5B6F4905}" type="slidenum">
              <a:rPr lang="en-CA" smtClean="0"/>
              <a:t>4</a:t>
            </a:fld>
            <a:endParaRPr lang="en-CA"/>
          </a:p>
        </p:txBody>
      </p:sp>
    </p:spTree>
    <p:extLst>
      <p:ext uri="{BB962C8B-B14F-4D97-AF65-F5344CB8AC3E}">
        <p14:creationId xmlns:p14="http://schemas.microsoft.com/office/powerpoint/2010/main" val="4933399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Background:</a:t>
            </a:r>
          </a:p>
          <a:p>
            <a:pPr marL="171450" indent="-171450">
              <a:buFont typeface="Arial" panose="020B0604020202020204" pitchFamily="34" charset="0"/>
              <a:buChar char="•"/>
            </a:pPr>
            <a:r>
              <a:rPr lang="en-CA" dirty="0" smtClean="0"/>
              <a:t>Rising out of the At Home / Chez Soi project of the MHCC</a:t>
            </a:r>
            <a:endParaRPr lang="en-CA" baseline="0" dirty="0" smtClean="0"/>
          </a:p>
          <a:p>
            <a:pPr marL="171450" indent="-171450">
              <a:buFont typeface="Arial" panose="020B0604020202020204" pitchFamily="34" charset="0"/>
              <a:buChar char="•"/>
            </a:pPr>
            <a:r>
              <a:rPr lang="en-CA" dirty="0" smtClean="0"/>
              <a:t>500 participants</a:t>
            </a:r>
          </a:p>
          <a:p>
            <a:pPr marL="171450" indent="-171450">
              <a:buFont typeface="Arial" panose="020B0604020202020204" pitchFamily="34" charset="0"/>
              <a:buChar char="•"/>
            </a:pPr>
            <a:r>
              <a:rPr lang="en-CA" dirty="0" smtClean="0"/>
              <a:t>250 housed …  170</a:t>
            </a:r>
            <a:r>
              <a:rPr lang="en-CA" baseline="0" dirty="0" smtClean="0"/>
              <a:t> remained housed – about 70%; caused lots of challenges</a:t>
            </a:r>
          </a:p>
          <a:p>
            <a:pPr marL="171450" indent="-171450">
              <a:buFont typeface="Arial" panose="020B0604020202020204" pitchFamily="34" charset="0"/>
              <a:buChar char="•"/>
            </a:pPr>
            <a:endParaRPr lang="en-US" baseline="0" dirty="0" smtClean="0"/>
          </a:p>
          <a:p>
            <a:pPr marL="171450" indent="-171450">
              <a:buFont typeface="Arial" panose="020B0604020202020204" pitchFamily="34" charset="0"/>
              <a:buChar char="•"/>
            </a:pPr>
            <a:r>
              <a:rPr lang="en-CA" dirty="0" smtClean="0"/>
              <a:t>Higher rate of eviction than other sites</a:t>
            </a:r>
          </a:p>
          <a:p>
            <a:pPr marL="171450" indent="-171450">
              <a:buFont typeface="Arial" panose="020B0604020202020204" pitchFamily="34" charset="0"/>
              <a:buChar char="•"/>
            </a:pPr>
            <a:r>
              <a:rPr lang="en-CA" dirty="0" smtClean="0"/>
              <a:t>High stress on participants, high stress on staff, expensive, challenge fro the project.</a:t>
            </a:r>
          </a:p>
          <a:p>
            <a:pPr marL="171450" indent="-171450">
              <a:buFont typeface="Arial" panose="020B0604020202020204" pitchFamily="34" charset="0"/>
              <a:buChar char="•"/>
            </a:pPr>
            <a:r>
              <a:rPr lang="en-CA" dirty="0" smtClean="0"/>
              <a:t>It’s counter productive. If our goal is to house people, then perhaps we shouldn’t evict them.</a:t>
            </a:r>
          </a:p>
          <a:p>
            <a:pPr marL="171450" indent="-171450">
              <a:buFont typeface="Arial" panose="020B0604020202020204" pitchFamily="34" charset="0"/>
              <a:buChar char="•"/>
            </a:pPr>
            <a:endParaRPr lang="en-CA" dirty="0" smtClean="0"/>
          </a:p>
          <a:p>
            <a:pPr marL="171450" indent="-171450">
              <a:buFont typeface="Arial" panose="020B0604020202020204" pitchFamily="34" charset="0"/>
              <a:buChar char="•"/>
            </a:pPr>
            <a:r>
              <a:rPr lang="en-CA" b="1" dirty="0" smtClean="0"/>
              <a:t>So the IUS began to look at ‘Eviction Prevention Strategies’ across Canada.</a:t>
            </a:r>
          </a:p>
          <a:p>
            <a:pPr marL="171450" indent="-171450">
              <a:buFont typeface="Arial" panose="020B0604020202020204" pitchFamily="34" charset="0"/>
              <a:buChar char="•"/>
            </a:pPr>
            <a:endParaRPr lang="en-CA" dirty="0" smtClean="0"/>
          </a:p>
          <a:p>
            <a:endParaRPr lang="en-CA" dirty="0"/>
          </a:p>
        </p:txBody>
      </p:sp>
      <p:sp>
        <p:nvSpPr>
          <p:cNvPr id="4" name="Slide Number Placeholder 3"/>
          <p:cNvSpPr>
            <a:spLocks noGrp="1"/>
          </p:cNvSpPr>
          <p:nvPr>
            <p:ph type="sldNum" sz="quarter" idx="10"/>
          </p:nvPr>
        </p:nvSpPr>
        <p:spPr/>
        <p:txBody>
          <a:bodyPr/>
          <a:lstStyle/>
          <a:p>
            <a:fld id="{4E343797-8C7F-40B8-B668-A54B5B6F4905}" type="slidenum">
              <a:rPr lang="en-CA" smtClean="0"/>
              <a:t>5</a:t>
            </a:fld>
            <a:endParaRPr lang="en-CA"/>
          </a:p>
        </p:txBody>
      </p:sp>
    </p:spTree>
    <p:extLst>
      <p:ext uri="{BB962C8B-B14F-4D97-AF65-F5344CB8AC3E}">
        <p14:creationId xmlns:p14="http://schemas.microsoft.com/office/powerpoint/2010/main" val="21899054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kern="1200" dirty="0" smtClean="0">
                <a:solidFill>
                  <a:schemeClr val="tx1"/>
                </a:solidFill>
                <a:effectLst/>
                <a:latin typeface="+mn-lt"/>
                <a:ea typeface="+mn-ea"/>
                <a:cs typeface="+mn-cs"/>
              </a:rPr>
              <a:t>Slide: Methods: setting up national team to help, visiting with LEC, conducting site visits, case studies and key informants (bullets only)</a:t>
            </a:r>
          </a:p>
          <a:p>
            <a:endParaRPr lang="en-CA" dirty="0"/>
          </a:p>
        </p:txBody>
      </p:sp>
      <p:sp>
        <p:nvSpPr>
          <p:cNvPr id="4" name="Slide Number Placeholder 3"/>
          <p:cNvSpPr>
            <a:spLocks noGrp="1"/>
          </p:cNvSpPr>
          <p:nvPr>
            <p:ph type="sldNum" sz="quarter" idx="10"/>
          </p:nvPr>
        </p:nvSpPr>
        <p:spPr/>
        <p:txBody>
          <a:bodyPr/>
          <a:lstStyle/>
          <a:p>
            <a:fld id="{4E343797-8C7F-40B8-B668-A54B5B6F4905}" type="slidenum">
              <a:rPr lang="en-CA" smtClean="0"/>
              <a:t>7</a:t>
            </a:fld>
            <a:endParaRPr lang="en-CA"/>
          </a:p>
        </p:txBody>
      </p:sp>
    </p:spTree>
    <p:extLst>
      <p:ext uri="{BB962C8B-B14F-4D97-AF65-F5344CB8AC3E}">
        <p14:creationId xmlns:p14="http://schemas.microsoft.com/office/powerpoint/2010/main" val="2146254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We interviewed and researched 27 different programs in 9 cities;  that help house people in a variety of circumstances</a:t>
            </a:r>
            <a:r>
              <a:rPr lang="en-CA" baseline="0" dirty="0" smtClean="0"/>
              <a:t>:</a:t>
            </a:r>
          </a:p>
          <a:p>
            <a:r>
              <a:rPr lang="en-CA" baseline="0" dirty="0" smtClean="0"/>
              <a:t>Included programs for public housing, affordable housing, youth housing, women’s, and homeless specific.</a:t>
            </a:r>
          </a:p>
          <a:p>
            <a:endParaRPr lang="en-CA" baseline="0" dirty="0" smtClean="0"/>
          </a:p>
          <a:p>
            <a:r>
              <a:rPr lang="en-CA" baseline="0" dirty="0" smtClean="0"/>
              <a:t>Programs ranged from small specialized programs with only a single residence, to BC Housing which has programming in place for all of its social housing and all of the shelters. (more than 100,000 units)</a:t>
            </a:r>
          </a:p>
          <a:p>
            <a:endParaRPr lang="en-CA" baseline="0" dirty="0" smtClean="0"/>
          </a:p>
          <a:p>
            <a:r>
              <a:rPr lang="en-CA" baseline="0" dirty="0" smtClean="0"/>
              <a:t>Including some of the most experienced and successful housing programs in Canada:</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baseline="0" dirty="0" smtClean="0"/>
              <a:t>Mainstay Housing in Toronto</a:t>
            </a:r>
          </a:p>
          <a:p>
            <a:pPr marL="171450" indent="-171450">
              <a:buFont typeface="Arial" panose="020B0604020202020204" pitchFamily="34" charset="0"/>
              <a:buChar char="•"/>
            </a:pPr>
            <a:r>
              <a:rPr lang="en-CA" baseline="0" dirty="0" smtClean="0"/>
              <a:t>The Alex in Calgary</a:t>
            </a:r>
          </a:p>
          <a:p>
            <a:pPr marL="171450" indent="-171450">
              <a:buFont typeface="Arial" panose="020B0604020202020204" pitchFamily="34" charset="0"/>
              <a:buChar char="•"/>
            </a:pPr>
            <a:r>
              <a:rPr lang="en-CA" baseline="0" dirty="0" smtClean="0"/>
              <a:t>Homeward Trust in Edmonton</a:t>
            </a:r>
          </a:p>
          <a:p>
            <a:pPr marL="171450" indent="-171450">
              <a:buFont typeface="Arial" panose="020B0604020202020204" pitchFamily="34" charset="0"/>
              <a:buChar char="•"/>
            </a:pPr>
            <a:r>
              <a:rPr lang="en-CA" baseline="0" dirty="0" err="1" smtClean="0"/>
              <a:t>Raincity</a:t>
            </a:r>
            <a:r>
              <a:rPr lang="en-CA" baseline="0" dirty="0" smtClean="0"/>
              <a:t> Housing Vancouver</a:t>
            </a:r>
          </a:p>
          <a:p>
            <a:endParaRPr lang="en-CA" dirty="0"/>
          </a:p>
        </p:txBody>
      </p:sp>
      <p:sp>
        <p:nvSpPr>
          <p:cNvPr id="4" name="Slide Number Placeholder 3"/>
          <p:cNvSpPr>
            <a:spLocks noGrp="1"/>
          </p:cNvSpPr>
          <p:nvPr>
            <p:ph type="sldNum" sz="quarter" idx="10"/>
          </p:nvPr>
        </p:nvSpPr>
        <p:spPr/>
        <p:txBody>
          <a:bodyPr/>
          <a:lstStyle/>
          <a:p>
            <a:fld id="{4E343797-8C7F-40B8-B668-A54B5B6F4905}" type="slidenum">
              <a:rPr lang="en-CA" smtClean="0"/>
              <a:t>8</a:t>
            </a:fld>
            <a:endParaRPr lang="en-CA"/>
          </a:p>
        </p:txBody>
      </p:sp>
    </p:spTree>
    <p:extLst>
      <p:ext uri="{BB962C8B-B14F-4D97-AF65-F5344CB8AC3E}">
        <p14:creationId xmlns:p14="http://schemas.microsoft.com/office/powerpoint/2010/main" val="27602456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Revolving Door of Eviction has been long recognized by front-line staff and researchers.</a:t>
            </a:r>
          </a:p>
          <a:p>
            <a:endParaRPr lang="en-US" dirty="0" smtClean="0"/>
          </a:p>
          <a:p>
            <a:r>
              <a:rPr lang="en-US" dirty="0" smtClean="0"/>
              <a:t>EARLY intervention in this cycle is the best preventative measure.</a:t>
            </a:r>
          </a:p>
          <a:p>
            <a:r>
              <a:rPr lang="en-US" dirty="0" smtClean="0"/>
              <a:t>	see “Cycles of Homelessness” Report (National Homelessness Initiative, 2006)</a:t>
            </a:r>
          </a:p>
          <a:p>
            <a:endParaRPr lang="en-US" dirty="0" smtClean="0"/>
          </a:p>
          <a:p>
            <a:endParaRPr lang="en-CA" b="1" dirty="0"/>
          </a:p>
        </p:txBody>
      </p:sp>
      <p:sp>
        <p:nvSpPr>
          <p:cNvPr id="4" name="Slide Number Placeholder 3"/>
          <p:cNvSpPr>
            <a:spLocks noGrp="1"/>
          </p:cNvSpPr>
          <p:nvPr>
            <p:ph type="sldNum" sz="quarter" idx="10"/>
          </p:nvPr>
        </p:nvSpPr>
        <p:spPr/>
        <p:txBody>
          <a:bodyPr/>
          <a:lstStyle/>
          <a:p>
            <a:fld id="{4E343797-8C7F-40B8-B668-A54B5B6F4905}" type="slidenum">
              <a:rPr lang="en-CA" smtClean="0"/>
              <a:t>9</a:t>
            </a:fld>
            <a:endParaRPr lang="en-CA"/>
          </a:p>
        </p:txBody>
      </p:sp>
    </p:spTree>
    <p:extLst>
      <p:ext uri="{BB962C8B-B14F-4D97-AF65-F5344CB8AC3E}">
        <p14:creationId xmlns:p14="http://schemas.microsoft.com/office/powerpoint/2010/main" val="35461883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major costs to Residential Instability; borne by four</a:t>
            </a:r>
            <a:r>
              <a:rPr lang="en-US" baseline="0" dirty="0" smtClean="0"/>
              <a:t> groups:</a:t>
            </a:r>
          </a:p>
          <a:p>
            <a:pPr marL="171450" indent="-171450">
              <a:buFont typeface="Arial" pitchFamily="34" charset="0"/>
              <a:buChar char="•"/>
            </a:pPr>
            <a:r>
              <a:rPr lang="en-US" sz="1200" b="0" i="0" u="none" strike="noStrike" kern="1200" baseline="0" dirty="0" smtClean="0">
                <a:solidFill>
                  <a:schemeClr val="tx1"/>
                </a:solidFill>
                <a:latin typeface="+mn-lt"/>
                <a:ea typeface="+mn-ea"/>
                <a:cs typeface="+mn-cs"/>
              </a:rPr>
              <a:t>Tenants: costs may include moving, replacement of possessions abandoned, lost damage deposit, losing what is left in that months’ rent, the cost of repairs, legal costs, lowered standing with a program including their ability to be rehoused. </a:t>
            </a:r>
          </a:p>
          <a:p>
            <a:pPr marL="171450" indent="-171450">
              <a:buFont typeface="Arial" pitchFamily="34" charset="0"/>
              <a:buChar char="•"/>
            </a:pPr>
            <a:r>
              <a:rPr lang="en-US" sz="1200" b="0" i="0" u="none" strike="noStrike" kern="1200" baseline="0" dirty="0" smtClean="0">
                <a:solidFill>
                  <a:schemeClr val="tx1"/>
                </a:solidFill>
                <a:latin typeface="+mn-lt"/>
                <a:ea typeface="+mn-ea"/>
                <a:cs typeface="+mn-cs"/>
              </a:rPr>
              <a:t>landlords (where private-market housing is utilized) for repairs, lost rents, and administrative/legal costs associated with legal proceedings. </a:t>
            </a:r>
          </a:p>
          <a:p>
            <a:pPr marL="171450" indent="-171450">
              <a:buFont typeface="Arial" pitchFamily="34" charset="0"/>
              <a:buChar char="•"/>
            </a:pPr>
            <a:r>
              <a:rPr lang="en-US" sz="1200" b="0" i="0" u="none" strike="noStrike" kern="1200" baseline="0" dirty="0" smtClean="0">
                <a:solidFill>
                  <a:schemeClr val="tx1"/>
                </a:solidFill>
                <a:latin typeface="+mn-lt"/>
                <a:ea typeface="+mn-ea"/>
                <a:cs typeface="+mn-cs"/>
              </a:rPr>
              <a:t>programs bare the largest financial costs and these can be significant and affect program operations. </a:t>
            </a:r>
          </a:p>
          <a:p>
            <a:pPr marL="171450" indent="-171450">
              <a:buFont typeface="Arial" pitchFamily="34" charset="0"/>
              <a:buChar char="•"/>
            </a:pPr>
            <a:r>
              <a:rPr lang="en-US" sz="1200" b="0" i="0" u="none" strike="noStrike" kern="1200" baseline="0" dirty="0" smtClean="0">
                <a:solidFill>
                  <a:schemeClr val="tx1"/>
                </a:solidFill>
                <a:latin typeface="+mn-lt"/>
                <a:ea typeface="+mn-ea"/>
                <a:cs typeface="+mn-cs"/>
              </a:rPr>
              <a:t>Society – costs of a person returning to the street – increased use of services</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Herein lies the cycle of homelessness, and the costs can escalate rapidly as persons move into and out of housing. </a:t>
            </a:r>
          </a:p>
          <a:p>
            <a:r>
              <a:rPr lang="en-US" sz="1200" b="0" i="0" u="none" strike="noStrike" kern="1200" baseline="0" dirty="0" smtClean="0">
                <a:solidFill>
                  <a:schemeClr val="tx1"/>
                </a:solidFill>
                <a:latin typeface="+mn-lt"/>
                <a:ea typeface="+mn-ea"/>
                <a:cs typeface="+mn-cs"/>
              </a:rPr>
              <a:t>At each stage, society bears the brunt of the impact as the cost of being homeless can be staggering (both socially and financially). </a:t>
            </a:r>
          </a:p>
          <a:p>
            <a:r>
              <a:rPr lang="en-US" sz="1200" b="1" i="0" u="none" strike="noStrike" kern="1200" baseline="0" dirty="0" smtClean="0">
                <a:solidFill>
                  <a:schemeClr val="tx1"/>
                </a:solidFill>
                <a:latin typeface="+mn-lt"/>
                <a:ea typeface="+mn-ea"/>
                <a:cs typeface="+mn-cs"/>
              </a:rPr>
              <a:t>The important consideration is that simply keeping someone housed over the longer term can cost less than evictions and residential instability.</a:t>
            </a:r>
          </a:p>
          <a:p>
            <a:endParaRPr lang="en-US" sz="1200" b="1" i="0" u="none" strike="noStrike"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CA" sz="1200" kern="1200" dirty="0" smtClean="0">
                <a:solidFill>
                  <a:schemeClr val="tx1"/>
                </a:solidFill>
                <a:effectLst/>
                <a:latin typeface="+mn-lt"/>
                <a:ea typeface="+mn-ea"/>
                <a:cs typeface="+mn-cs"/>
              </a:rPr>
              <a:t>Why prevent eviction?…”what’s the point, it’s too damn hard!” </a:t>
            </a:r>
          </a:p>
          <a:p>
            <a:pPr marL="0" marR="0" indent="0" algn="l" defTabSz="914400" rtl="0" eaLnBrk="1" fontAlgn="auto" latinLnBrk="0" hangingPunct="1">
              <a:lnSpc>
                <a:spcPct val="100000"/>
              </a:lnSpc>
              <a:spcBef>
                <a:spcPts val="0"/>
              </a:spcBef>
              <a:spcAft>
                <a:spcPts val="0"/>
              </a:spcAft>
              <a:buClrTx/>
              <a:buSzTx/>
              <a:buFontTx/>
              <a:buNone/>
              <a:tabLst/>
              <a:defRPr/>
            </a:pPr>
            <a:r>
              <a:rPr lang="en-CA" sz="1200" kern="1200" dirty="0" smtClean="0">
                <a:solidFill>
                  <a:schemeClr val="tx1"/>
                </a:solidFill>
                <a:effectLst/>
                <a:latin typeface="+mn-lt"/>
                <a:ea typeface="+mn-ea"/>
                <a:cs typeface="+mn-cs"/>
              </a:rPr>
              <a:t>(economic savings, social good)</a:t>
            </a:r>
          </a:p>
          <a:p>
            <a:r>
              <a:rPr lang="en-US" sz="1200" b="1" i="0" u="none" strike="noStrike" kern="1200" baseline="0" dirty="0" smtClean="0">
                <a:solidFill>
                  <a:schemeClr val="tx1"/>
                </a:solidFill>
                <a:latin typeface="+mn-lt"/>
                <a:ea typeface="+mn-ea"/>
                <a:cs typeface="+mn-cs"/>
              </a:rPr>
              <a:t> </a:t>
            </a:r>
            <a:endParaRPr lang="en-CA" dirty="0"/>
          </a:p>
        </p:txBody>
      </p:sp>
      <p:sp>
        <p:nvSpPr>
          <p:cNvPr id="4" name="Slide Number Placeholder 3"/>
          <p:cNvSpPr>
            <a:spLocks noGrp="1"/>
          </p:cNvSpPr>
          <p:nvPr>
            <p:ph type="sldNum" sz="quarter" idx="10"/>
          </p:nvPr>
        </p:nvSpPr>
        <p:spPr/>
        <p:txBody>
          <a:bodyPr/>
          <a:lstStyle/>
          <a:p>
            <a:fld id="{4E343797-8C7F-40B8-B668-A54B5B6F4905}" type="slidenum">
              <a:rPr lang="en-CA" smtClean="0"/>
              <a:t>10</a:t>
            </a:fld>
            <a:endParaRPr lang="en-CA"/>
          </a:p>
        </p:txBody>
      </p:sp>
    </p:spTree>
    <p:extLst>
      <p:ext uri="{BB962C8B-B14F-4D97-AF65-F5344CB8AC3E}">
        <p14:creationId xmlns:p14="http://schemas.microsoft.com/office/powerpoint/2010/main" val="27618052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0250" y="1905000"/>
            <a:ext cx="7681913" cy="1523495"/>
          </a:xfrm>
        </p:spPr>
        <p:txBody>
          <a:bodyPr>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730249" y="4344988"/>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722313" y="1905000"/>
            <a:ext cx="8040688" cy="2209800"/>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0.xml"/><Relationship Id="rId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1">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2000" cy="2135969"/>
          </a:xfrm>
          <a:prstGeom prst="rect">
            <a:avLst/>
          </a:prstGeom>
        </p:spPr>
        <p:txBody>
          <a:bodyPr vert="horz"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2"/>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13"/>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13"/>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13"/>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13"/>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l="-1000" r="-1000"/>
          </a:stretch>
        </a:blipFill>
        <a:effectLst/>
      </p:bgPr>
    </p:bg>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a:srcRect b="10453"/>
          <a:stretch>
            <a:fillRect/>
          </a:stretch>
        </p:blipFill>
        <p:spPr>
          <a:xfrm>
            <a:off x="0" y="1299706"/>
            <a:ext cx="9144000" cy="5558294"/>
          </a:xfrm>
          <a:prstGeom prst="rect">
            <a:avLst/>
          </a:prstGeom>
        </p:spPr>
      </p:pic>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22312" y="1905000"/>
            <a:ext cx="8040688"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71" r:id="rId1"/>
  </p:sldLayoutIdLst>
  <p:transition>
    <p:fade/>
  </p:transition>
  <p:txStyles>
    <p:titleStyle>
      <a:lvl1pPr algn="l" defTabSz="914363" rtl="0" eaLnBrk="1" latinLnBrk="0" hangingPunct="1">
        <a:lnSpc>
          <a:spcPct val="90000"/>
        </a:lnSpc>
        <a:spcBef>
          <a:spcPct val="0"/>
        </a:spcBef>
        <a:buNone/>
        <a:defRPr lang="en-US" sz="4800" b="0" kern="1200" cap="none" spc="-125"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1" kern="1200">
          <a:solidFill>
            <a:schemeClr val="tx1"/>
          </a:solidFill>
          <a:latin typeface="+mn-lt"/>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1" kern="1200">
          <a:solidFill>
            <a:schemeClr val="tx1"/>
          </a:solidFill>
          <a:latin typeface="+mn-lt"/>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1" kern="1200">
          <a:solidFill>
            <a:schemeClr val="tx1"/>
          </a:solidFill>
          <a:latin typeface="+mn-lt"/>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1" kern="1200">
          <a:solidFill>
            <a:schemeClr val="tx1"/>
          </a:solidFill>
          <a:latin typeface="+mn-lt"/>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1" kern="1200">
          <a:solidFill>
            <a:schemeClr val="tx1"/>
          </a:solidFill>
          <a:latin typeface="+mn-lt"/>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notesSlide" Target="../notesSlides/notesSlide13.xml"/><Relationship Id="rId7"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16.e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tif"/><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9.jpg"/><Relationship Id="rId5" Type="http://schemas.openxmlformats.org/officeDocument/2006/relationships/image" Target="../media/image8.jpeg"/><Relationship Id="rId4" Type="http://schemas.openxmlformats.org/officeDocument/2006/relationships/image" Target="../media/image7.jpeg"/></Relationships>
</file>

<file path=ppt/slides/_rels/slide30.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3.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752600"/>
            <a:ext cx="9144000" cy="1295399"/>
          </a:xfrm>
        </p:spPr>
        <p:txBody>
          <a:bodyPr/>
          <a:lstStyle/>
          <a:p>
            <a:pPr algn="ctr"/>
            <a:r>
              <a:rPr lang="en-US" dirty="0" smtClean="0">
                <a:latin typeface="Adobe Caslon Pro Bold" pitchFamily="18" charset="0"/>
              </a:rPr>
              <a:t>Successful Tenancies </a:t>
            </a:r>
            <a:br>
              <a:rPr lang="en-US" dirty="0" smtClean="0">
                <a:latin typeface="Adobe Caslon Pro Bold" pitchFamily="18" charset="0"/>
              </a:rPr>
            </a:br>
            <a:r>
              <a:rPr lang="en-US" dirty="0" smtClean="0">
                <a:latin typeface="Adobe Caslon Pro Bold" pitchFamily="18" charset="0"/>
              </a:rPr>
              <a:t>for the Hard to House</a:t>
            </a:r>
            <a:endParaRPr lang="en-US" dirty="0">
              <a:latin typeface="Adobe Caslon Pro Bold" pitchFamily="18" charset="0"/>
            </a:endParaRPr>
          </a:p>
        </p:txBody>
      </p:sp>
      <p:sp>
        <p:nvSpPr>
          <p:cNvPr id="7" name="Subtitle 5"/>
          <p:cNvSpPr txBox="1">
            <a:spLocks/>
          </p:cNvSpPr>
          <p:nvPr/>
        </p:nvSpPr>
        <p:spPr>
          <a:xfrm>
            <a:off x="2795016" y="4052571"/>
            <a:ext cx="5548313" cy="900429"/>
          </a:xfrm>
          <a:prstGeom prst="rect">
            <a:avLst/>
          </a:prstGeom>
        </p:spPr>
        <p:txBody>
          <a:bodyPr vert="horz" lIns="0" tIns="0" rIns="0" bIns="0" rtlCol="0">
            <a:noAutofit/>
          </a:bodyPr>
          <a:lstStyle>
            <a:lvl1pPr marL="0" indent="0" algn="l" defTabSz="914363" rtl="0" eaLnBrk="1" latinLnBrk="0" hangingPunct="1">
              <a:lnSpc>
                <a:spcPct val="90000"/>
              </a:lnSpc>
              <a:spcBef>
                <a:spcPts val="0"/>
              </a:spcBef>
              <a:buFontTx/>
              <a:buNone/>
              <a:defRPr sz="3200" kern="1200">
                <a:solidFill>
                  <a:schemeClr val="tx1">
                    <a:tint val="75000"/>
                  </a:schemeClr>
                </a:solidFill>
                <a:latin typeface="+mn-lt"/>
                <a:ea typeface="+mn-ea"/>
                <a:cs typeface="+mn-cs"/>
              </a:defRPr>
            </a:lvl1pPr>
            <a:lvl2pPr marL="457182" indent="0" algn="ctr" defTabSz="914363" rtl="0" eaLnBrk="1" latinLnBrk="0" hangingPunct="1">
              <a:lnSpc>
                <a:spcPct val="90000"/>
              </a:lnSpc>
              <a:spcBef>
                <a:spcPct val="20000"/>
              </a:spcBef>
              <a:buFontTx/>
              <a:buNone/>
              <a:defRPr sz="2800" kern="1200">
                <a:solidFill>
                  <a:schemeClr val="tx1">
                    <a:tint val="75000"/>
                  </a:schemeClr>
                </a:solidFill>
                <a:latin typeface="+mn-lt"/>
                <a:ea typeface="+mn-ea"/>
                <a:cs typeface="+mn-cs"/>
              </a:defRPr>
            </a:lvl2pPr>
            <a:lvl3pPr marL="914363" indent="0" algn="ctr" defTabSz="914363" rtl="0" eaLnBrk="1" latinLnBrk="0" hangingPunct="1">
              <a:lnSpc>
                <a:spcPct val="90000"/>
              </a:lnSpc>
              <a:spcBef>
                <a:spcPct val="20000"/>
              </a:spcBef>
              <a:buFontTx/>
              <a:buNone/>
              <a:defRPr sz="2400" kern="1200">
                <a:solidFill>
                  <a:schemeClr val="tx1">
                    <a:tint val="75000"/>
                  </a:schemeClr>
                </a:solidFill>
                <a:latin typeface="+mn-lt"/>
                <a:ea typeface="+mn-ea"/>
                <a:cs typeface="+mn-cs"/>
              </a:defRPr>
            </a:lvl3pPr>
            <a:lvl4pPr marL="1371545" indent="0" algn="ctr" defTabSz="914363" rtl="0" eaLnBrk="1" latinLnBrk="0" hangingPunct="1">
              <a:lnSpc>
                <a:spcPct val="90000"/>
              </a:lnSpc>
              <a:spcBef>
                <a:spcPct val="20000"/>
              </a:spcBef>
              <a:buFontTx/>
              <a:buNone/>
              <a:defRPr sz="2400" kern="1200">
                <a:solidFill>
                  <a:schemeClr val="tx1">
                    <a:tint val="75000"/>
                  </a:schemeClr>
                </a:solidFill>
                <a:latin typeface="+mn-lt"/>
                <a:ea typeface="+mn-ea"/>
                <a:cs typeface="+mn-cs"/>
              </a:defRPr>
            </a:lvl4pPr>
            <a:lvl5pPr marL="1828727" indent="0" algn="ctr" defTabSz="914363" rtl="0" eaLnBrk="1" latinLnBrk="0" hangingPunct="1">
              <a:lnSpc>
                <a:spcPct val="90000"/>
              </a:lnSpc>
              <a:spcBef>
                <a:spcPct val="20000"/>
              </a:spcBef>
              <a:buFontTx/>
              <a:buNone/>
              <a:defRPr sz="2400" kern="1200">
                <a:solidFill>
                  <a:schemeClr val="tx1">
                    <a:tint val="75000"/>
                  </a:schemeClr>
                </a:solidFill>
                <a:latin typeface="+mn-lt"/>
                <a:ea typeface="+mn-ea"/>
                <a:cs typeface="+mn-cs"/>
              </a:defRPr>
            </a:lvl5pPr>
            <a:lvl6pPr marL="2285909"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090"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272"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454"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r>
              <a:rPr lang="en-US" dirty="0" smtClean="0"/>
              <a:t>A Narrated Tutorial Presentation</a:t>
            </a:r>
          </a:p>
          <a:p>
            <a:pPr algn="r"/>
            <a:r>
              <a:rPr lang="en-US" sz="2400" dirty="0" smtClean="0"/>
              <a:t>by the Institute of Urban Studies</a:t>
            </a:r>
            <a:endParaRPr lang="en-CA" sz="2400" dirty="0"/>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19200" y="3657600"/>
            <a:ext cx="1243584" cy="1363980"/>
          </a:xfrm>
          <a:prstGeom prst="rect">
            <a:avLst/>
          </a:prstGeom>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382000" cy="683264"/>
          </a:xfrm>
        </p:spPr>
        <p:txBody>
          <a:bodyPr/>
          <a:lstStyle/>
          <a:p>
            <a:r>
              <a:rPr lang="en-US" dirty="0" smtClean="0"/>
              <a:t>Costs of Eviction…</a:t>
            </a:r>
            <a:endParaRPr lang="en-CA" dirty="0"/>
          </a:p>
        </p:txBody>
      </p:sp>
      <p:sp>
        <p:nvSpPr>
          <p:cNvPr id="3" name="Text Placeholder 2"/>
          <p:cNvSpPr>
            <a:spLocks noGrp="1"/>
          </p:cNvSpPr>
          <p:nvPr>
            <p:ph type="body" sz="quarter" idx="10"/>
          </p:nvPr>
        </p:nvSpPr>
        <p:spPr>
          <a:xfrm>
            <a:off x="457200" y="1066800"/>
            <a:ext cx="8382000" cy="2408352"/>
          </a:xfrm>
        </p:spPr>
        <p:txBody>
          <a:bodyPr/>
          <a:lstStyle/>
          <a:p>
            <a:pPr marL="171450" indent="-171450">
              <a:buFont typeface="Arial" pitchFamily="34" charset="0"/>
              <a:buChar char="•"/>
            </a:pPr>
            <a:r>
              <a:rPr lang="en-US" sz="2000" dirty="0" smtClean="0">
                <a:solidFill>
                  <a:srgbClr val="FFFF00"/>
                </a:solidFill>
              </a:rPr>
              <a:t>Tenant costs: </a:t>
            </a:r>
            <a:r>
              <a:rPr lang="en-US" sz="2000" dirty="0" smtClean="0"/>
              <a:t>moving costs, </a:t>
            </a:r>
            <a:r>
              <a:rPr lang="en-US" sz="2000" dirty="0"/>
              <a:t>replacement of possessions abandoned, lost damage deposit, </a:t>
            </a:r>
            <a:r>
              <a:rPr lang="en-US" sz="2000" dirty="0" smtClean="0"/>
              <a:t>lost rent</a:t>
            </a:r>
            <a:r>
              <a:rPr lang="en-US" sz="2000" dirty="0"/>
              <a:t>, </a:t>
            </a:r>
            <a:r>
              <a:rPr lang="en-US" sz="2000" dirty="0" smtClean="0"/>
              <a:t>repairs</a:t>
            </a:r>
            <a:r>
              <a:rPr lang="en-US" sz="2000" dirty="0"/>
              <a:t>, legal costs, </a:t>
            </a:r>
            <a:r>
              <a:rPr lang="en-US" sz="2000" dirty="0" smtClean="0"/>
              <a:t>and most important… lowered </a:t>
            </a:r>
            <a:r>
              <a:rPr lang="en-US" sz="2000" dirty="0"/>
              <a:t>standing with a program including their ability to be rehoused. </a:t>
            </a:r>
          </a:p>
          <a:p>
            <a:pPr marL="171450" indent="-171450">
              <a:buFont typeface="Arial" pitchFamily="34" charset="0"/>
              <a:buChar char="•"/>
            </a:pPr>
            <a:r>
              <a:rPr lang="en-US" sz="2000" dirty="0" smtClean="0">
                <a:solidFill>
                  <a:srgbClr val="FFFF00"/>
                </a:solidFill>
              </a:rPr>
              <a:t>Landlord costs: </a:t>
            </a:r>
            <a:r>
              <a:rPr lang="en-US" sz="2000" dirty="0" smtClean="0"/>
              <a:t>repairs</a:t>
            </a:r>
            <a:r>
              <a:rPr lang="en-US" sz="2000" dirty="0"/>
              <a:t>, lost rents, and administrative/legal costs associated with legal proceedings. </a:t>
            </a:r>
          </a:p>
          <a:p>
            <a:pPr marL="171450" indent="-171450">
              <a:buFont typeface="Arial" pitchFamily="34" charset="0"/>
              <a:buChar char="•"/>
            </a:pPr>
            <a:r>
              <a:rPr lang="en-US" sz="2000" dirty="0" smtClean="0">
                <a:solidFill>
                  <a:srgbClr val="FFFF00"/>
                </a:solidFill>
              </a:rPr>
              <a:t>Program costs: </a:t>
            </a:r>
            <a:r>
              <a:rPr lang="en-US" sz="2000" dirty="0" smtClean="0"/>
              <a:t>multiple rehousing events, staff-time, services disruption, goodwill of private landlords.</a:t>
            </a:r>
          </a:p>
          <a:p>
            <a:pPr marL="171450" indent="-171450">
              <a:buFont typeface="Arial" pitchFamily="34" charset="0"/>
              <a:buChar char="•"/>
            </a:pPr>
            <a:r>
              <a:rPr lang="en-US" sz="2000" dirty="0" smtClean="0">
                <a:solidFill>
                  <a:srgbClr val="FFFF00"/>
                </a:solidFill>
              </a:rPr>
              <a:t>Society: </a:t>
            </a:r>
            <a:r>
              <a:rPr lang="en-US" sz="2000" dirty="0"/>
              <a:t>costs of a person returning to the street – increased use of </a:t>
            </a:r>
            <a:r>
              <a:rPr lang="en-US" sz="2000" dirty="0" smtClean="0"/>
              <a:t>services.</a:t>
            </a:r>
            <a:endParaRPr lang="en-US" sz="2000" dirty="0"/>
          </a:p>
        </p:txBody>
      </p:sp>
      <p:sp>
        <p:nvSpPr>
          <p:cNvPr id="4" name="Title 1"/>
          <p:cNvSpPr txBox="1">
            <a:spLocks/>
          </p:cNvSpPr>
          <p:nvPr/>
        </p:nvSpPr>
        <p:spPr>
          <a:xfrm>
            <a:off x="685800" y="3886200"/>
            <a:ext cx="8382000" cy="683264"/>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stStyle>
          <a:p>
            <a:r>
              <a:rPr lang="en-CA" dirty="0" smtClean="0"/>
              <a:t>For Programs we found that…</a:t>
            </a:r>
            <a:endParaRPr lang="en-CA" dirty="0"/>
          </a:p>
        </p:txBody>
      </p:sp>
      <p:sp>
        <p:nvSpPr>
          <p:cNvPr id="5" name="Text Placeholder 2"/>
          <p:cNvSpPr txBox="1">
            <a:spLocks/>
          </p:cNvSpPr>
          <p:nvPr/>
        </p:nvSpPr>
        <p:spPr>
          <a:xfrm>
            <a:off x="381000" y="4579624"/>
            <a:ext cx="8382000" cy="1815882"/>
          </a:xfrm>
          <a:prstGeom prst="rect">
            <a:avLst/>
          </a:prstGeom>
        </p:spPr>
        <p:txBody>
          <a:bodyPr vert="horz" lIns="0" tIns="0" rIns="0" bIns="0" rtlCol="0">
            <a:spAutoFit/>
          </a:bodyPr>
          <a:lstStyle>
            <a:lvl1pPr marL="396875" indent="-396875" algn="l" defTabSz="914363" rtl="0" eaLnBrk="1" latinLnBrk="0" hangingPunct="1">
              <a:lnSpc>
                <a:spcPct val="90000"/>
              </a:lnSpc>
              <a:spcBef>
                <a:spcPct val="20000"/>
              </a:spcBef>
              <a:buFontTx/>
              <a:buBlip>
                <a:blip r:embed="rId3"/>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4"/>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71450" indent="-171450">
              <a:buFont typeface="Arial" pitchFamily="34" charset="0"/>
              <a:buChar char="•"/>
            </a:pPr>
            <a:r>
              <a:rPr lang="en-US" sz="2000" dirty="0" smtClean="0"/>
              <a:t>Positive moves, or basic turnover, the cost very little. Less than $1000.</a:t>
            </a:r>
          </a:p>
          <a:p>
            <a:pPr marL="171450" indent="-171450">
              <a:buFont typeface="Arial" pitchFamily="34" charset="0"/>
              <a:buChar char="•"/>
            </a:pPr>
            <a:r>
              <a:rPr lang="en-US" sz="2000" dirty="0" smtClean="0"/>
              <a:t>For Evictions, typical costs across Canada ranged from $3000-$6000.</a:t>
            </a:r>
          </a:p>
          <a:p>
            <a:pPr marL="171450" indent="-171450">
              <a:buFont typeface="Arial" pitchFamily="34" charset="0"/>
              <a:buChar char="•"/>
            </a:pPr>
            <a:r>
              <a:rPr lang="en-US" sz="2000" dirty="0" smtClean="0"/>
              <a:t>Exceptional damage situations ranged from $10,000-$60,000.</a:t>
            </a:r>
          </a:p>
          <a:p>
            <a:pPr marL="171450" indent="-171450">
              <a:buFont typeface="Arial" pitchFamily="34" charset="0"/>
              <a:buChar char="•"/>
            </a:pPr>
            <a:r>
              <a:rPr lang="en-US" sz="2800" dirty="0" smtClean="0"/>
              <a:t>It may be less expensive to provide additional supports or caseworker visits, than to go through an eviction process. </a:t>
            </a:r>
            <a:endParaRPr lang="en-US" sz="2800" dirty="0"/>
          </a:p>
        </p:txBody>
      </p:sp>
    </p:spTree>
    <p:extLst>
      <p:ext uri="{BB962C8B-B14F-4D97-AF65-F5344CB8AC3E}">
        <p14:creationId xmlns:p14="http://schemas.microsoft.com/office/powerpoint/2010/main" val="112105580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Effect transition="in" filter="fade">
                                      <p:cBhvr>
                                        <p:cTn id="27" dur="500"/>
                                        <p:tgtEl>
                                          <p:spTgt spid="4">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
                                            <p:txEl>
                                              <p:pRg st="0" end="0"/>
                                            </p:txEl>
                                          </p:spTgt>
                                        </p:tgtEl>
                                        <p:attrNameLst>
                                          <p:attrName>style.visibility</p:attrName>
                                        </p:attrNameLst>
                                      </p:cBhvr>
                                      <p:to>
                                        <p:strVal val="visible"/>
                                      </p:to>
                                    </p:set>
                                    <p:animEffect transition="in" filter="fade">
                                      <p:cBhvr>
                                        <p:cTn id="32" dur="500"/>
                                        <p:tgtEl>
                                          <p:spTgt spid="5">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5">
                                            <p:txEl>
                                              <p:pRg st="1" end="1"/>
                                            </p:txEl>
                                          </p:spTgt>
                                        </p:tgtEl>
                                        <p:attrNameLst>
                                          <p:attrName>style.visibility</p:attrName>
                                        </p:attrNameLst>
                                      </p:cBhvr>
                                      <p:to>
                                        <p:strVal val="visible"/>
                                      </p:to>
                                    </p:set>
                                    <p:animEffect transition="in" filter="fade">
                                      <p:cBhvr>
                                        <p:cTn id="37" dur="500"/>
                                        <p:tgtEl>
                                          <p:spTgt spid="5">
                                            <p:txEl>
                                              <p:pRg st="1" end="1"/>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5">
                                            <p:txEl>
                                              <p:pRg st="2" end="2"/>
                                            </p:txEl>
                                          </p:spTgt>
                                        </p:tgtEl>
                                        <p:attrNameLst>
                                          <p:attrName>style.visibility</p:attrName>
                                        </p:attrNameLst>
                                      </p:cBhvr>
                                      <p:to>
                                        <p:strVal val="visible"/>
                                      </p:to>
                                    </p:set>
                                    <p:animEffect transition="in" filter="fade">
                                      <p:cBhvr>
                                        <p:cTn id="40" dur="500"/>
                                        <p:tgtEl>
                                          <p:spTgt spid="5">
                                            <p:txEl>
                                              <p:pRg st="2" end="2"/>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5">
                                            <p:txEl>
                                              <p:pRg st="3" end="3"/>
                                            </p:txEl>
                                          </p:spTgt>
                                        </p:tgtEl>
                                        <p:attrNameLst>
                                          <p:attrName>style.visibility</p:attrName>
                                        </p:attrNameLst>
                                      </p:cBhvr>
                                      <p:to>
                                        <p:strVal val="visible"/>
                                      </p:to>
                                    </p:set>
                                    <p:animEffect transition="in" filter="fade">
                                      <p:cBhvr>
                                        <p:cTn id="45"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120408"/>
            <a:ext cx="8534400" cy="927592"/>
          </a:xfrm>
        </p:spPr>
        <p:txBody>
          <a:bodyPr/>
          <a:lstStyle/>
          <a:p>
            <a:r>
              <a:rPr lang="en-CA" dirty="0"/>
              <a:t>We </a:t>
            </a:r>
            <a:r>
              <a:rPr lang="en-CA" dirty="0" smtClean="0"/>
              <a:t>talked to 27 programs </a:t>
            </a:r>
            <a:r>
              <a:rPr lang="en-CA" dirty="0"/>
              <a:t>in 9 </a:t>
            </a:r>
            <a:r>
              <a:rPr lang="en-CA" dirty="0" smtClean="0"/>
              <a:t>cities</a:t>
            </a:r>
            <a:br>
              <a:rPr lang="en-CA" dirty="0" smtClean="0"/>
            </a:br>
            <a:r>
              <a:rPr lang="en-CA" dirty="0" smtClean="0"/>
              <a:t/>
            </a:r>
            <a:br>
              <a:rPr lang="en-CA" dirty="0" smtClean="0"/>
            </a:br>
            <a:endParaRPr lang="en-CA" dirty="0"/>
          </a:p>
        </p:txBody>
      </p:sp>
      <p:sp>
        <p:nvSpPr>
          <p:cNvPr id="3" name="Title 1"/>
          <p:cNvSpPr txBox="1">
            <a:spLocks/>
          </p:cNvSpPr>
          <p:nvPr/>
        </p:nvSpPr>
        <p:spPr>
          <a:xfrm>
            <a:off x="381000" y="3733800"/>
            <a:ext cx="8534400" cy="683264"/>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stStyle>
          <a:p>
            <a:r>
              <a:rPr lang="en-CA" dirty="0"/>
              <a:t>They all said the same thing…</a:t>
            </a:r>
            <a:endParaRPr lang="en-CA" dirty="0"/>
          </a:p>
        </p:txBody>
      </p:sp>
    </p:spTree>
    <p:extLst>
      <p:ext uri="{BB962C8B-B14F-4D97-AF65-F5344CB8AC3E}">
        <p14:creationId xmlns:p14="http://schemas.microsoft.com/office/powerpoint/2010/main" val="281423380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54403"/>
            <a:ext cx="8382000" cy="664797"/>
          </a:xfrm>
        </p:spPr>
        <p:txBody>
          <a:bodyPr/>
          <a:lstStyle/>
          <a:p>
            <a:r>
              <a:rPr lang="en-CA" dirty="0" smtClean="0"/>
              <a:t>“Housing is not enough…”</a:t>
            </a:r>
            <a:endParaRPr lang="en-CA" dirty="0"/>
          </a:p>
        </p:txBody>
      </p:sp>
      <p:sp>
        <p:nvSpPr>
          <p:cNvPr id="3" name="Text Placeholder 2"/>
          <p:cNvSpPr>
            <a:spLocks noGrp="1"/>
          </p:cNvSpPr>
          <p:nvPr>
            <p:ph type="body" sz="quarter" idx="10"/>
          </p:nvPr>
        </p:nvSpPr>
        <p:spPr>
          <a:xfrm>
            <a:off x="381000" y="1411552"/>
            <a:ext cx="8382000" cy="6001643"/>
          </a:xfrm>
        </p:spPr>
        <p:txBody>
          <a:bodyPr/>
          <a:lstStyle/>
          <a:p>
            <a:r>
              <a:rPr lang="en-US" dirty="0" smtClean="0"/>
              <a:t>“</a:t>
            </a:r>
            <a:r>
              <a:rPr lang="en-US" dirty="0"/>
              <a:t>Housing alone is not </a:t>
            </a:r>
            <a:r>
              <a:rPr lang="en-US" dirty="0" smtClean="0"/>
              <a:t>enough; </a:t>
            </a:r>
            <a:r>
              <a:rPr lang="en-US" dirty="0"/>
              <a:t>you need housing plus the services. ” </a:t>
            </a:r>
            <a:r>
              <a:rPr lang="en-US" sz="2400" dirty="0"/>
              <a:t>(BC Housing</a:t>
            </a:r>
            <a:r>
              <a:rPr lang="en-US" sz="2400" dirty="0" smtClean="0"/>
              <a:t>)</a:t>
            </a:r>
          </a:p>
          <a:p>
            <a:pPr marL="0" indent="0">
              <a:buNone/>
            </a:pPr>
            <a:endParaRPr lang="en-CA" dirty="0"/>
          </a:p>
          <a:p>
            <a:r>
              <a:rPr lang="en-US" dirty="0"/>
              <a:t>“We are not just a housing program; we are a housing-and-support program.” </a:t>
            </a:r>
            <a:r>
              <a:rPr lang="en-US" sz="2400" dirty="0"/>
              <a:t>(The </a:t>
            </a:r>
            <a:r>
              <a:rPr lang="en-US" sz="2400" dirty="0" smtClean="0"/>
              <a:t>Alex, Calgary)</a:t>
            </a:r>
          </a:p>
          <a:p>
            <a:pPr marL="0" indent="0">
              <a:buNone/>
            </a:pPr>
            <a:endParaRPr lang="en-US" dirty="0" smtClean="0"/>
          </a:p>
          <a:p>
            <a:r>
              <a:rPr lang="en-US" dirty="0"/>
              <a:t>“…there are 3 pillars to housing stability: </a:t>
            </a:r>
            <a:endParaRPr lang="en-US" dirty="0" smtClean="0"/>
          </a:p>
          <a:p>
            <a:pPr lvl="1"/>
            <a:r>
              <a:rPr lang="en-US" dirty="0" smtClean="0"/>
              <a:t>1</a:t>
            </a:r>
            <a:r>
              <a:rPr lang="en-US" dirty="0"/>
              <a:t>. Adequate housing; </a:t>
            </a:r>
            <a:endParaRPr lang="en-US" dirty="0" smtClean="0"/>
          </a:p>
          <a:p>
            <a:pPr lvl="1"/>
            <a:r>
              <a:rPr lang="en-US" dirty="0" smtClean="0"/>
              <a:t>2</a:t>
            </a:r>
            <a:r>
              <a:rPr lang="en-US" dirty="0"/>
              <a:t>. Adequate income; and </a:t>
            </a:r>
            <a:endParaRPr lang="en-US" dirty="0" smtClean="0"/>
          </a:p>
          <a:p>
            <a:pPr lvl="1"/>
            <a:r>
              <a:rPr lang="en-US" dirty="0" smtClean="0"/>
              <a:t>3</a:t>
            </a:r>
            <a:r>
              <a:rPr lang="en-US" dirty="0"/>
              <a:t>. Adequate support” </a:t>
            </a:r>
            <a:r>
              <a:rPr lang="en-US" sz="2000" dirty="0"/>
              <a:t>(STEP Home, Waterloo)</a:t>
            </a:r>
            <a:endParaRPr lang="en-CA" sz="2000" dirty="0"/>
          </a:p>
          <a:p>
            <a:endParaRPr lang="en-CA" dirty="0"/>
          </a:p>
          <a:p>
            <a:endParaRPr lang="en-CA" dirty="0"/>
          </a:p>
        </p:txBody>
      </p:sp>
    </p:spTree>
    <p:extLst>
      <p:ext uri="{BB962C8B-B14F-4D97-AF65-F5344CB8AC3E}">
        <p14:creationId xmlns:p14="http://schemas.microsoft.com/office/powerpoint/2010/main" val="96879868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500"/>
                                        <p:tgtEl>
                                          <p:spTgt spid="3">
                                            <p:txEl>
                                              <p:pRg st="5" end="5"/>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fade">
                                      <p:cBhvr>
                                        <p:cTn id="23" dur="500"/>
                                        <p:tgtEl>
                                          <p:spTgt spid="3">
                                            <p:txEl>
                                              <p:pRg st="6" end="6"/>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
                                            <p:txEl>
                                              <p:pRg st="7" end="7"/>
                                            </p:txEl>
                                          </p:spTgt>
                                        </p:tgtEl>
                                        <p:attrNameLst>
                                          <p:attrName>style.visibility</p:attrName>
                                        </p:attrNameLst>
                                      </p:cBhvr>
                                      <p:to>
                                        <p:strVal val="visible"/>
                                      </p:to>
                                    </p:set>
                                    <p:animEffect transition="in" filter="fade">
                                      <p:cBhvr>
                                        <p:cTn id="26"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09800"/>
            <a:ext cx="8382000" cy="2012859"/>
          </a:xfrm>
        </p:spPr>
        <p:txBody>
          <a:bodyPr/>
          <a:lstStyle/>
          <a:p>
            <a:pPr algn="r"/>
            <a:r>
              <a:rPr lang="en-CA" dirty="0" smtClean="0"/>
              <a:t>So, what </a:t>
            </a:r>
            <a:r>
              <a:rPr lang="en-CA" dirty="0"/>
              <a:t>does </a:t>
            </a:r>
            <a:r>
              <a:rPr lang="en-CA" dirty="0" smtClean="0"/>
              <a:t>housing with supports </a:t>
            </a:r>
            <a:r>
              <a:rPr lang="en-CA" dirty="0"/>
              <a:t>look like?</a:t>
            </a:r>
            <a:br>
              <a:rPr lang="en-CA" dirty="0"/>
            </a:br>
            <a:endParaRPr lang="en-CA" dirty="0"/>
          </a:p>
        </p:txBody>
      </p:sp>
    </p:spTree>
    <p:extLst>
      <p:ext uri="{BB962C8B-B14F-4D97-AF65-F5344CB8AC3E}">
        <p14:creationId xmlns:p14="http://schemas.microsoft.com/office/powerpoint/2010/main" val="2931093168"/>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609600" y="685800"/>
            <a:ext cx="8229600" cy="683264"/>
          </a:xfrm>
        </p:spPr>
        <p:txBody>
          <a:bodyPr/>
          <a:lstStyle/>
          <a:p>
            <a:r>
              <a:rPr lang="en-CA" altLang="en-US" dirty="0" smtClean="0"/>
              <a:t>Creating Successful Tenancies</a:t>
            </a:r>
          </a:p>
        </p:txBody>
      </p:sp>
      <p:sp>
        <p:nvSpPr>
          <p:cNvPr id="37891" name="Content Placeholder 2"/>
          <p:cNvSpPr>
            <a:spLocks noGrp="1"/>
          </p:cNvSpPr>
          <p:nvPr>
            <p:ph idx="1"/>
          </p:nvPr>
        </p:nvSpPr>
        <p:spPr>
          <a:xfrm>
            <a:off x="685800" y="1524000"/>
            <a:ext cx="7924800" cy="3588675"/>
          </a:xfrm>
        </p:spPr>
        <p:txBody>
          <a:bodyPr/>
          <a:lstStyle/>
          <a:p>
            <a:pPr marL="0" indent="0">
              <a:buNone/>
            </a:pPr>
            <a:r>
              <a:rPr lang="en-CA" altLang="en-US" dirty="0"/>
              <a:t>R</a:t>
            </a:r>
            <a:r>
              <a:rPr lang="en-CA" altLang="en-US" dirty="0" smtClean="0"/>
              <a:t>equires an organizational shift in:</a:t>
            </a:r>
          </a:p>
          <a:p>
            <a:pPr lvl="1" indent="-682625"/>
            <a:r>
              <a:rPr lang="en-CA" altLang="en-US" b="1" dirty="0" smtClean="0">
                <a:latin typeface="+mj-lt"/>
              </a:rPr>
              <a:t>Philosophy</a:t>
            </a:r>
            <a:r>
              <a:rPr lang="en-CA" altLang="en-US" dirty="0" smtClean="0"/>
              <a:t>, to focus on supporting successful tenancies</a:t>
            </a:r>
          </a:p>
          <a:p>
            <a:pPr lvl="1" indent="-682625"/>
            <a:r>
              <a:rPr lang="en-CA" altLang="en-US" dirty="0" smtClean="0">
                <a:latin typeface="+mj-lt"/>
              </a:rPr>
              <a:t>Governance</a:t>
            </a:r>
            <a:r>
              <a:rPr lang="en-CA" altLang="en-US" dirty="0" smtClean="0"/>
              <a:t>, set it up right </a:t>
            </a:r>
          </a:p>
          <a:p>
            <a:pPr lvl="1" indent="-682625"/>
            <a:r>
              <a:rPr lang="en-CA" altLang="en-US" b="1" dirty="0" smtClean="0">
                <a:latin typeface="+mj-lt"/>
              </a:rPr>
              <a:t>Policies</a:t>
            </a:r>
            <a:r>
              <a:rPr lang="en-CA" altLang="en-US" dirty="0" smtClean="0"/>
              <a:t>, to incorporate change in interventions</a:t>
            </a:r>
          </a:p>
          <a:p>
            <a:pPr lvl="1" indent="-682625"/>
            <a:r>
              <a:rPr lang="en-CA" altLang="en-US" b="1" dirty="0" smtClean="0">
                <a:latin typeface="+mj-lt"/>
              </a:rPr>
              <a:t>Programs</a:t>
            </a:r>
            <a:r>
              <a:rPr lang="en-CA" altLang="en-US" dirty="0" smtClean="0"/>
              <a:t>,  created or partner to provide supports or programs</a:t>
            </a:r>
          </a:p>
          <a:p>
            <a:pPr lvl="1" indent="-682625"/>
            <a:r>
              <a:rPr lang="en-CA" altLang="en-US" b="1" dirty="0" smtClean="0">
                <a:latin typeface="+mj-lt"/>
              </a:rPr>
              <a:t>Actions</a:t>
            </a:r>
            <a:r>
              <a:rPr lang="en-CA" altLang="en-US" dirty="0" smtClean="0"/>
              <a:t>, delivery and monitor successes </a:t>
            </a:r>
          </a:p>
        </p:txBody>
      </p:sp>
      <p:pic>
        <p:nvPicPr>
          <p:cNvPr id="37892" name="Picture 33" descr="DSCN315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5314950"/>
            <a:ext cx="2397125" cy="1543050"/>
          </a:xfrm>
          <a:prstGeom prst="rect">
            <a:avLst/>
          </a:prstGeom>
          <a:noFill/>
          <a:ln w="38100">
            <a:solidFill>
              <a:schemeClr val="bg1"/>
            </a:solidFill>
            <a:miter lim="800000"/>
            <a:headEnd/>
            <a:tailEnd/>
          </a:ln>
          <a:extLst>
            <a:ext uri="{909E8E84-426E-40DD-AFC4-6F175D3DCCD1}">
              <a14:hiddenFill xmlns:a14="http://schemas.microsoft.com/office/drawing/2010/main">
                <a:solidFill>
                  <a:srgbClr val="FFFFFF"/>
                </a:solidFill>
              </a14:hiddenFill>
            </a:ext>
          </a:extLst>
        </p:spPr>
      </p:pic>
      <p:pic>
        <p:nvPicPr>
          <p:cNvPr id="37893" name="Picture 34" descr="996Sherburn-Nov"/>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97125" y="5314950"/>
            <a:ext cx="2152650" cy="1543050"/>
          </a:xfrm>
          <a:prstGeom prst="rect">
            <a:avLst/>
          </a:prstGeom>
          <a:noFill/>
          <a:ln w="38100">
            <a:solidFill>
              <a:schemeClr val="bg1"/>
            </a:solidFill>
            <a:miter lim="800000"/>
            <a:headEnd/>
            <a:tailEnd/>
          </a:ln>
          <a:extLst>
            <a:ext uri="{909E8E84-426E-40DD-AFC4-6F175D3DCCD1}">
              <a14:hiddenFill xmlns:a14="http://schemas.microsoft.com/office/drawing/2010/main">
                <a:solidFill>
                  <a:srgbClr val="FFFFFF"/>
                </a:solidFill>
              </a14:hiddenFill>
            </a:ext>
          </a:extLst>
        </p:spPr>
      </p:pic>
      <p:pic>
        <p:nvPicPr>
          <p:cNvPr id="37894" name="Picture 35" descr="DSCN156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29125" y="5314950"/>
            <a:ext cx="2873375" cy="1543050"/>
          </a:xfrm>
          <a:prstGeom prst="rect">
            <a:avLst/>
          </a:prstGeom>
          <a:noFill/>
          <a:ln w="38100">
            <a:solidFill>
              <a:schemeClr val="bg1"/>
            </a:solidFill>
            <a:miter lim="800000"/>
            <a:headEnd/>
            <a:tailEnd/>
          </a:ln>
          <a:extLst>
            <a:ext uri="{909E8E84-426E-40DD-AFC4-6F175D3DCCD1}">
              <a14:hiddenFill xmlns:a14="http://schemas.microsoft.com/office/drawing/2010/main">
                <a:solidFill>
                  <a:srgbClr val="FFFFFF"/>
                </a:solidFill>
              </a14:hiddenFill>
            </a:ext>
          </a:extLst>
        </p:spPr>
      </p:pic>
      <p:graphicFrame>
        <p:nvGraphicFramePr>
          <p:cNvPr id="37895" name="Object 36"/>
          <p:cNvGraphicFramePr>
            <a:graphicFrameLocks noChangeAspect="1"/>
          </p:cNvGraphicFramePr>
          <p:nvPr>
            <p:extLst>
              <p:ext uri="{D42A27DB-BD31-4B8C-83A1-F6EECF244321}">
                <p14:modId xmlns:p14="http://schemas.microsoft.com/office/powerpoint/2010/main" val="638527574"/>
              </p:ext>
            </p:extLst>
          </p:nvPr>
        </p:nvGraphicFramePr>
        <p:xfrm>
          <a:off x="6948488" y="5314950"/>
          <a:ext cx="2195512" cy="1543050"/>
        </p:xfrm>
        <a:graphic>
          <a:graphicData uri="http://schemas.openxmlformats.org/presentationml/2006/ole">
            <mc:AlternateContent xmlns:mc="http://schemas.openxmlformats.org/markup-compatibility/2006">
              <mc:Choice xmlns:v="urn:schemas-microsoft-com:vml" Requires="v">
                <p:oleObj spid="_x0000_s1056" name="Photo Editor Photo" r:id="rId7" imgW="5357324" imgH="5585944" progId="MSPhotoEd.3">
                  <p:embed/>
                </p:oleObj>
              </mc:Choice>
              <mc:Fallback>
                <p:oleObj name="Photo Editor Photo" r:id="rId7" imgW="5357324" imgH="5585944" progId="MSPhotoEd.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948488" y="5314950"/>
                        <a:ext cx="2195512" cy="1543050"/>
                      </a:xfrm>
                      <a:prstGeom prst="rect">
                        <a:avLst/>
                      </a:prstGeom>
                      <a:noFill/>
                      <a:ln w="38100">
                        <a:solidFill>
                          <a:schemeClr val="bg1"/>
                        </a:solidFill>
                        <a:miter lim="800000"/>
                        <a:headEnd type="none" w="sm" len="sm"/>
                        <a:tailEnd type="none" w="sm" len="sm"/>
                      </a:ln>
                      <a:effectLst/>
                    </p:spPr>
                  </p:pic>
                </p:oleObj>
              </mc:Fallback>
            </mc:AlternateContent>
          </a:graphicData>
        </a:graphic>
      </p:graphicFrame>
    </p:spTree>
    <p:extLst>
      <p:ext uri="{BB962C8B-B14F-4D97-AF65-F5344CB8AC3E}">
        <p14:creationId xmlns:p14="http://schemas.microsoft.com/office/powerpoint/2010/main" val="1401039434"/>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7891">
                                            <p:txEl>
                                              <p:pRg st="0" end="0"/>
                                            </p:txEl>
                                          </p:spTgt>
                                        </p:tgtEl>
                                        <p:attrNameLst>
                                          <p:attrName>style.visibility</p:attrName>
                                        </p:attrNameLst>
                                      </p:cBhvr>
                                      <p:to>
                                        <p:strVal val="visible"/>
                                      </p:to>
                                    </p:set>
                                    <p:animEffect transition="in" filter="fade">
                                      <p:cBhvr>
                                        <p:cTn id="7" dur="500"/>
                                        <p:tgtEl>
                                          <p:spTgt spid="3789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7891">
                                            <p:txEl>
                                              <p:pRg st="1" end="1"/>
                                            </p:txEl>
                                          </p:spTgt>
                                        </p:tgtEl>
                                        <p:attrNameLst>
                                          <p:attrName>style.visibility</p:attrName>
                                        </p:attrNameLst>
                                      </p:cBhvr>
                                      <p:to>
                                        <p:strVal val="visible"/>
                                      </p:to>
                                    </p:set>
                                    <p:animEffect transition="in" filter="fade">
                                      <p:cBhvr>
                                        <p:cTn id="12" dur="500"/>
                                        <p:tgtEl>
                                          <p:spTgt spid="378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7891">
                                            <p:txEl>
                                              <p:pRg st="2" end="2"/>
                                            </p:txEl>
                                          </p:spTgt>
                                        </p:tgtEl>
                                        <p:attrNameLst>
                                          <p:attrName>style.visibility</p:attrName>
                                        </p:attrNameLst>
                                      </p:cBhvr>
                                      <p:to>
                                        <p:strVal val="visible"/>
                                      </p:to>
                                    </p:set>
                                    <p:animEffect transition="in" filter="fade">
                                      <p:cBhvr>
                                        <p:cTn id="17" dur="500"/>
                                        <p:tgtEl>
                                          <p:spTgt spid="37891">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7891">
                                            <p:txEl>
                                              <p:pRg st="3" end="3"/>
                                            </p:txEl>
                                          </p:spTgt>
                                        </p:tgtEl>
                                        <p:attrNameLst>
                                          <p:attrName>style.visibility</p:attrName>
                                        </p:attrNameLst>
                                      </p:cBhvr>
                                      <p:to>
                                        <p:strVal val="visible"/>
                                      </p:to>
                                    </p:set>
                                    <p:animEffect transition="in" filter="fade">
                                      <p:cBhvr>
                                        <p:cTn id="22" dur="500"/>
                                        <p:tgtEl>
                                          <p:spTgt spid="37891">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7891">
                                            <p:txEl>
                                              <p:pRg st="4" end="4"/>
                                            </p:txEl>
                                          </p:spTgt>
                                        </p:tgtEl>
                                        <p:attrNameLst>
                                          <p:attrName>style.visibility</p:attrName>
                                        </p:attrNameLst>
                                      </p:cBhvr>
                                      <p:to>
                                        <p:strVal val="visible"/>
                                      </p:to>
                                    </p:set>
                                    <p:animEffect transition="in" filter="fade">
                                      <p:cBhvr>
                                        <p:cTn id="27" dur="500"/>
                                        <p:tgtEl>
                                          <p:spTgt spid="37891">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7891">
                                            <p:txEl>
                                              <p:pRg st="5" end="5"/>
                                            </p:txEl>
                                          </p:spTgt>
                                        </p:tgtEl>
                                        <p:attrNameLst>
                                          <p:attrName>style.visibility</p:attrName>
                                        </p:attrNameLst>
                                      </p:cBhvr>
                                      <p:to>
                                        <p:strVal val="visible"/>
                                      </p:to>
                                    </p:set>
                                    <p:animEffect transition="in" filter="fade">
                                      <p:cBhvr>
                                        <p:cTn id="32" dur="500"/>
                                        <p:tgtEl>
                                          <p:spTgt spid="3789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5936"/>
            <a:ext cx="8382000" cy="683264"/>
          </a:xfrm>
        </p:spPr>
        <p:txBody>
          <a:bodyPr/>
          <a:lstStyle/>
          <a:p>
            <a:r>
              <a:rPr lang="en-US" dirty="0" smtClean="0"/>
              <a:t>Success Based Housing:</a:t>
            </a:r>
            <a:endParaRPr lang="en-CA" dirty="0"/>
          </a:p>
        </p:txBody>
      </p:sp>
      <p:sp>
        <p:nvSpPr>
          <p:cNvPr id="3" name="Text Placeholder 2"/>
          <p:cNvSpPr>
            <a:spLocks noGrp="1"/>
          </p:cNvSpPr>
          <p:nvPr>
            <p:ph type="body" sz="quarter" idx="10"/>
          </p:nvPr>
        </p:nvSpPr>
        <p:spPr>
          <a:xfrm>
            <a:off x="609600" y="1447086"/>
            <a:ext cx="8382000" cy="5133713"/>
          </a:xfrm>
        </p:spPr>
        <p:txBody>
          <a:bodyPr/>
          <a:lstStyle/>
          <a:p>
            <a:pPr marL="0" indent="0">
              <a:buNone/>
            </a:pPr>
            <a:r>
              <a:rPr lang="en-US" sz="2400" dirty="0"/>
              <a:t>The </a:t>
            </a:r>
            <a:r>
              <a:rPr lang="en-US" sz="2400" dirty="0" smtClean="0"/>
              <a:t>SBH </a:t>
            </a:r>
            <a:r>
              <a:rPr lang="en-US" sz="2400" dirty="0"/>
              <a:t>Toolbox includes the ten modules: </a:t>
            </a:r>
            <a:endParaRPr lang="en-US" sz="2400" dirty="0" smtClean="0"/>
          </a:p>
          <a:p>
            <a:pPr marL="0" indent="0">
              <a:buNone/>
            </a:pPr>
            <a:endParaRPr lang="en-US" sz="2400" dirty="0"/>
          </a:p>
          <a:p>
            <a:r>
              <a:rPr lang="en-US" sz="2400" dirty="0"/>
              <a:t>Changing DNA: Incorporating </a:t>
            </a:r>
            <a:r>
              <a:rPr lang="en-US" sz="2400" dirty="0" smtClean="0"/>
              <a:t>SBH </a:t>
            </a:r>
            <a:r>
              <a:rPr lang="en-US" sz="2400" dirty="0"/>
              <a:t>into organizational mandates</a:t>
            </a:r>
          </a:p>
          <a:p>
            <a:r>
              <a:rPr lang="en-US" sz="2400" dirty="0"/>
              <a:t>Putting Clients First, Even in Housing First </a:t>
            </a:r>
          </a:p>
          <a:p>
            <a:r>
              <a:rPr lang="en-US" sz="2400" dirty="0"/>
              <a:t>Slamming the Door on Eviction and Homelessness </a:t>
            </a:r>
          </a:p>
          <a:p>
            <a:r>
              <a:rPr lang="en-US" sz="2400" dirty="0"/>
              <a:t>Building Relationships, Networks and Partnerships that work </a:t>
            </a:r>
          </a:p>
          <a:p>
            <a:r>
              <a:rPr lang="en-US" sz="2400" dirty="0"/>
              <a:t>Exploring Programs, Supports and Resources for Staff</a:t>
            </a:r>
          </a:p>
          <a:p>
            <a:r>
              <a:rPr lang="en-US" sz="2400" dirty="0"/>
              <a:t>Resources, Education and Supports for Clients</a:t>
            </a:r>
          </a:p>
          <a:p>
            <a:r>
              <a:rPr lang="en-US" sz="2400" dirty="0"/>
              <a:t>Adding Up Progress: Assessing Impacts for Meaningful Change </a:t>
            </a:r>
          </a:p>
          <a:p>
            <a:r>
              <a:rPr lang="en-CA" sz="2400" dirty="0"/>
              <a:t>Embracing Challenges </a:t>
            </a:r>
          </a:p>
          <a:p>
            <a:r>
              <a:rPr lang="en-US" sz="2400" dirty="0"/>
              <a:t>Funding, Funding and more Funding </a:t>
            </a:r>
          </a:p>
          <a:p>
            <a:r>
              <a:rPr lang="en-US" sz="2400" dirty="0"/>
              <a:t>Bringing it all together: How to Make </a:t>
            </a:r>
            <a:r>
              <a:rPr lang="en-US" sz="2400" dirty="0" smtClean="0"/>
              <a:t>SBH work </a:t>
            </a:r>
            <a:endParaRPr lang="en-US" sz="2400" dirty="0"/>
          </a:p>
        </p:txBody>
      </p:sp>
    </p:spTree>
    <p:extLst>
      <p:ext uri="{BB962C8B-B14F-4D97-AF65-F5344CB8AC3E}">
        <p14:creationId xmlns:p14="http://schemas.microsoft.com/office/powerpoint/2010/main" val="3054490325"/>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609600" y="685800"/>
            <a:ext cx="8229600" cy="683264"/>
          </a:xfrm>
        </p:spPr>
        <p:txBody>
          <a:bodyPr/>
          <a:lstStyle/>
          <a:p>
            <a:r>
              <a:rPr lang="en-CA" altLang="en-US" dirty="0"/>
              <a:t>Creating Successful Tenancies</a:t>
            </a:r>
            <a:endParaRPr lang="en-CA" altLang="en-US" dirty="0" smtClean="0"/>
          </a:p>
        </p:txBody>
      </p:sp>
      <p:sp>
        <p:nvSpPr>
          <p:cNvPr id="37891" name="Content Placeholder 2"/>
          <p:cNvSpPr>
            <a:spLocks noGrp="1"/>
          </p:cNvSpPr>
          <p:nvPr>
            <p:ph idx="1"/>
          </p:nvPr>
        </p:nvSpPr>
        <p:spPr>
          <a:xfrm>
            <a:off x="685800" y="1524000"/>
            <a:ext cx="7924800" cy="6001643"/>
          </a:xfrm>
        </p:spPr>
        <p:txBody>
          <a:bodyPr/>
          <a:lstStyle/>
          <a:p>
            <a:pPr marL="0" indent="0">
              <a:buNone/>
            </a:pPr>
            <a:r>
              <a:rPr lang="en-CA" altLang="en-US" sz="2800" b="1" dirty="0" smtClean="0"/>
              <a:t>Philosophy &amp; Principles</a:t>
            </a:r>
          </a:p>
          <a:p>
            <a:pPr lvl="1"/>
            <a:r>
              <a:rPr lang="en-US" altLang="en-US" sz="2400" b="1" dirty="0"/>
              <a:t>A Policy of ‘No Evictions</a:t>
            </a:r>
            <a:r>
              <a:rPr lang="en-US" altLang="en-US" sz="2400" b="1" dirty="0" smtClean="0"/>
              <a:t>’ – focus of program on Housing Retention, not rule adherence</a:t>
            </a:r>
            <a:endParaRPr lang="en-US" altLang="en-US" sz="2400" b="1" dirty="0"/>
          </a:p>
          <a:p>
            <a:pPr lvl="1"/>
            <a:r>
              <a:rPr lang="en-US" altLang="en-US" sz="2400" b="1" dirty="0" smtClean="0"/>
              <a:t>Consumer Movement</a:t>
            </a:r>
          </a:p>
          <a:p>
            <a:pPr lvl="1"/>
            <a:r>
              <a:rPr lang="en-US" altLang="en-US" sz="2400" b="1" dirty="0" smtClean="0"/>
              <a:t>Empowering Clients – doing with clients, not for clients</a:t>
            </a:r>
          </a:p>
          <a:p>
            <a:pPr lvl="1"/>
            <a:r>
              <a:rPr lang="en-US" altLang="en-US" sz="2400" b="1" dirty="0" smtClean="0"/>
              <a:t>Person Centered</a:t>
            </a:r>
          </a:p>
          <a:p>
            <a:pPr lvl="1"/>
            <a:r>
              <a:rPr lang="en-US" altLang="en-US" sz="2400" b="1" dirty="0" smtClean="0"/>
              <a:t>Respect for the Person</a:t>
            </a:r>
          </a:p>
          <a:p>
            <a:pPr lvl="1"/>
            <a:r>
              <a:rPr lang="en-US" altLang="en-US" sz="2400" b="1" dirty="0" smtClean="0"/>
              <a:t>A Different Language</a:t>
            </a:r>
            <a:endParaRPr lang="en-CA" altLang="en-US" sz="2400" b="1" dirty="0"/>
          </a:p>
          <a:p>
            <a:pPr lvl="1"/>
            <a:r>
              <a:rPr lang="en-US" altLang="en-US" sz="2400" b="1" dirty="0" smtClean="0"/>
              <a:t>Consumer Choice</a:t>
            </a:r>
          </a:p>
          <a:p>
            <a:pPr lvl="1"/>
            <a:r>
              <a:rPr lang="en-US" altLang="en-US" sz="2400" b="1" dirty="0" smtClean="0"/>
              <a:t>Community Integration</a:t>
            </a:r>
          </a:p>
          <a:p>
            <a:pPr lvl="1"/>
            <a:r>
              <a:rPr lang="en-US" altLang="en-US" sz="2400" b="1" dirty="0" smtClean="0"/>
              <a:t>Harm Reduction Strategies</a:t>
            </a:r>
          </a:p>
          <a:p>
            <a:pPr lvl="1"/>
            <a:r>
              <a:rPr lang="en-US" altLang="en-US" sz="2400" b="1" dirty="0"/>
              <a:t>Culturally and Spiritually Appropriate </a:t>
            </a:r>
            <a:r>
              <a:rPr lang="en-US" altLang="en-US" sz="2400" b="1" dirty="0" smtClean="0"/>
              <a:t>Services</a:t>
            </a:r>
          </a:p>
          <a:p>
            <a:pPr lvl="1"/>
            <a:r>
              <a:rPr lang="en-US" altLang="en-US" sz="2400" b="1" dirty="0" smtClean="0"/>
              <a:t>Easy Access, Single-point Access</a:t>
            </a:r>
          </a:p>
          <a:p>
            <a:pPr lvl="1"/>
            <a:r>
              <a:rPr lang="en-US" altLang="en-US" sz="2400" b="1" dirty="0" smtClean="0"/>
              <a:t>No ‘Cold-Referrals’. Don’t be a service navigator only.</a:t>
            </a:r>
          </a:p>
          <a:p>
            <a:pPr lvl="1"/>
            <a:endParaRPr lang="en-US" altLang="en-US" sz="2400" b="1" dirty="0" smtClean="0"/>
          </a:p>
        </p:txBody>
      </p:sp>
    </p:spTree>
    <p:extLst>
      <p:ext uri="{BB962C8B-B14F-4D97-AF65-F5344CB8AC3E}">
        <p14:creationId xmlns:p14="http://schemas.microsoft.com/office/powerpoint/2010/main" val="3028805501"/>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7891">
                                            <p:txEl>
                                              <p:pRg st="0" end="0"/>
                                            </p:txEl>
                                          </p:spTgt>
                                        </p:tgtEl>
                                        <p:attrNameLst>
                                          <p:attrName>style.visibility</p:attrName>
                                        </p:attrNameLst>
                                      </p:cBhvr>
                                      <p:to>
                                        <p:strVal val="visible"/>
                                      </p:to>
                                    </p:set>
                                    <p:animEffect transition="in" filter="fade">
                                      <p:cBhvr>
                                        <p:cTn id="7" dur="500"/>
                                        <p:tgtEl>
                                          <p:spTgt spid="37891">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7891">
                                            <p:txEl>
                                              <p:pRg st="1" end="1"/>
                                            </p:txEl>
                                          </p:spTgt>
                                        </p:tgtEl>
                                        <p:attrNameLst>
                                          <p:attrName>style.visibility</p:attrName>
                                        </p:attrNameLst>
                                      </p:cBhvr>
                                      <p:to>
                                        <p:strVal val="visible"/>
                                      </p:to>
                                    </p:set>
                                    <p:animEffect transition="in" filter="fade">
                                      <p:cBhvr>
                                        <p:cTn id="10" dur="500"/>
                                        <p:tgtEl>
                                          <p:spTgt spid="37891">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7891">
                                            <p:txEl>
                                              <p:pRg st="2" end="2"/>
                                            </p:txEl>
                                          </p:spTgt>
                                        </p:tgtEl>
                                        <p:attrNameLst>
                                          <p:attrName>style.visibility</p:attrName>
                                        </p:attrNameLst>
                                      </p:cBhvr>
                                      <p:to>
                                        <p:strVal val="visible"/>
                                      </p:to>
                                    </p:set>
                                    <p:animEffect transition="in" filter="fade">
                                      <p:cBhvr>
                                        <p:cTn id="13" dur="500"/>
                                        <p:tgtEl>
                                          <p:spTgt spid="37891">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7891">
                                            <p:txEl>
                                              <p:pRg st="3" end="3"/>
                                            </p:txEl>
                                          </p:spTgt>
                                        </p:tgtEl>
                                        <p:attrNameLst>
                                          <p:attrName>style.visibility</p:attrName>
                                        </p:attrNameLst>
                                      </p:cBhvr>
                                      <p:to>
                                        <p:strVal val="visible"/>
                                      </p:to>
                                    </p:set>
                                    <p:animEffect transition="in" filter="fade">
                                      <p:cBhvr>
                                        <p:cTn id="16" dur="500"/>
                                        <p:tgtEl>
                                          <p:spTgt spid="37891">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7891">
                                            <p:txEl>
                                              <p:pRg st="4" end="4"/>
                                            </p:txEl>
                                          </p:spTgt>
                                        </p:tgtEl>
                                        <p:attrNameLst>
                                          <p:attrName>style.visibility</p:attrName>
                                        </p:attrNameLst>
                                      </p:cBhvr>
                                      <p:to>
                                        <p:strVal val="visible"/>
                                      </p:to>
                                    </p:set>
                                    <p:animEffect transition="in" filter="fade">
                                      <p:cBhvr>
                                        <p:cTn id="19" dur="500"/>
                                        <p:tgtEl>
                                          <p:spTgt spid="37891">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7891">
                                            <p:txEl>
                                              <p:pRg st="5" end="5"/>
                                            </p:txEl>
                                          </p:spTgt>
                                        </p:tgtEl>
                                        <p:attrNameLst>
                                          <p:attrName>style.visibility</p:attrName>
                                        </p:attrNameLst>
                                      </p:cBhvr>
                                      <p:to>
                                        <p:strVal val="visible"/>
                                      </p:to>
                                    </p:set>
                                    <p:animEffect transition="in" filter="fade">
                                      <p:cBhvr>
                                        <p:cTn id="22" dur="500"/>
                                        <p:tgtEl>
                                          <p:spTgt spid="37891">
                                            <p:txEl>
                                              <p:pRg st="5" end="5"/>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7891">
                                            <p:txEl>
                                              <p:pRg st="6" end="6"/>
                                            </p:txEl>
                                          </p:spTgt>
                                        </p:tgtEl>
                                        <p:attrNameLst>
                                          <p:attrName>style.visibility</p:attrName>
                                        </p:attrNameLst>
                                      </p:cBhvr>
                                      <p:to>
                                        <p:strVal val="visible"/>
                                      </p:to>
                                    </p:set>
                                    <p:animEffect transition="in" filter="fade">
                                      <p:cBhvr>
                                        <p:cTn id="25" dur="500"/>
                                        <p:tgtEl>
                                          <p:spTgt spid="37891">
                                            <p:txEl>
                                              <p:pRg st="6" end="6"/>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7891">
                                            <p:txEl>
                                              <p:pRg st="7" end="7"/>
                                            </p:txEl>
                                          </p:spTgt>
                                        </p:tgtEl>
                                        <p:attrNameLst>
                                          <p:attrName>style.visibility</p:attrName>
                                        </p:attrNameLst>
                                      </p:cBhvr>
                                      <p:to>
                                        <p:strVal val="visible"/>
                                      </p:to>
                                    </p:set>
                                    <p:animEffect transition="in" filter="fade">
                                      <p:cBhvr>
                                        <p:cTn id="28" dur="500"/>
                                        <p:tgtEl>
                                          <p:spTgt spid="37891">
                                            <p:txEl>
                                              <p:pRg st="7" end="7"/>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7891">
                                            <p:txEl>
                                              <p:pRg st="8" end="8"/>
                                            </p:txEl>
                                          </p:spTgt>
                                        </p:tgtEl>
                                        <p:attrNameLst>
                                          <p:attrName>style.visibility</p:attrName>
                                        </p:attrNameLst>
                                      </p:cBhvr>
                                      <p:to>
                                        <p:strVal val="visible"/>
                                      </p:to>
                                    </p:set>
                                    <p:animEffect transition="in" filter="fade">
                                      <p:cBhvr>
                                        <p:cTn id="31" dur="500"/>
                                        <p:tgtEl>
                                          <p:spTgt spid="37891">
                                            <p:txEl>
                                              <p:pRg st="8" end="8"/>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7891">
                                            <p:txEl>
                                              <p:pRg st="9" end="9"/>
                                            </p:txEl>
                                          </p:spTgt>
                                        </p:tgtEl>
                                        <p:attrNameLst>
                                          <p:attrName>style.visibility</p:attrName>
                                        </p:attrNameLst>
                                      </p:cBhvr>
                                      <p:to>
                                        <p:strVal val="visible"/>
                                      </p:to>
                                    </p:set>
                                    <p:animEffect transition="in" filter="fade">
                                      <p:cBhvr>
                                        <p:cTn id="34" dur="500"/>
                                        <p:tgtEl>
                                          <p:spTgt spid="37891">
                                            <p:txEl>
                                              <p:pRg st="9" end="9"/>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7891">
                                            <p:txEl>
                                              <p:pRg st="10" end="10"/>
                                            </p:txEl>
                                          </p:spTgt>
                                        </p:tgtEl>
                                        <p:attrNameLst>
                                          <p:attrName>style.visibility</p:attrName>
                                        </p:attrNameLst>
                                      </p:cBhvr>
                                      <p:to>
                                        <p:strVal val="visible"/>
                                      </p:to>
                                    </p:set>
                                    <p:animEffect transition="in" filter="fade">
                                      <p:cBhvr>
                                        <p:cTn id="37" dur="500"/>
                                        <p:tgtEl>
                                          <p:spTgt spid="37891">
                                            <p:txEl>
                                              <p:pRg st="10" end="1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7891">
                                            <p:txEl>
                                              <p:pRg st="11" end="11"/>
                                            </p:txEl>
                                          </p:spTgt>
                                        </p:tgtEl>
                                        <p:attrNameLst>
                                          <p:attrName>style.visibility</p:attrName>
                                        </p:attrNameLst>
                                      </p:cBhvr>
                                      <p:to>
                                        <p:strVal val="visible"/>
                                      </p:to>
                                    </p:set>
                                    <p:animEffect transition="in" filter="fade">
                                      <p:cBhvr>
                                        <p:cTn id="40" dur="500"/>
                                        <p:tgtEl>
                                          <p:spTgt spid="37891">
                                            <p:txEl>
                                              <p:pRg st="11" end="1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7891">
                                            <p:txEl>
                                              <p:pRg st="12" end="12"/>
                                            </p:txEl>
                                          </p:spTgt>
                                        </p:tgtEl>
                                        <p:attrNameLst>
                                          <p:attrName>style.visibility</p:attrName>
                                        </p:attrNameLst>
                                      </p:cBhvr>
                                      <p:to>
                                        <p:strVal val="visible"/>
                                      </p:to>
                                    </p:set>
                                    <p:animEffect transition="in" filter="fade">
                                      <p:cBhvr>
                                        <p:cTn id="43" dur="500"/>
                                        <p:tgtEl>
                                          <p:spTgt spid="37891">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609600" y="685800"/>
            <a:ext cx="8229600" cy="683264"/>
          </a:xfrm>
        </p:spPr>
        <p:txBody>
          <a:bodyPr/>
          <a:lstStyle/>
          <a:p>
            <a:r>
              <a:rPr lang="en-CA" altLang="en-US" dirty="0"/>
              <a:t>Creating Successful Tenancies</a:t>
            </a:r>
            <a:endParaRPr lang="en-CA" altLang="en-US" dirty="0" smtClean="0"/>
          </a:p>
        </p:txBody>
      </p:sp>
      <p:sp>
        <p:nvSpPr>
          <p:cNvPr id="37891" name="Content Placeholder 2"/>
          <p:cNvSpPr>
            <a:spLocks noGrp="1"/>
          </p:cNvSpPr>
          <p:nvPr>
            <p:ph idx="1"/>
          </p:nvPr>
        </p:nvSpPr>
        <p:spPr>
          <a:xfrm>
            <a:off x="685800" y="1371600"/>
            <a:ext cx="7924800" cy="7208127"/>
          </a:xfrm>
        </p:spPr>
        <p:txBody>
          <a:bodyPr/>
          <a:lstStyle/>
          <a:p>
            <a:pPr marL="0" indent="0">
              <a:buNone/>
            </a:pPr>
            <a:r>
              <a:rPr lang="en-CA" altLang="en-US" sz="2800" b="1" dirty="0" smtClean="0"/>
              <a:t>Governance</a:t>
            </a:r>
            <a:endParaRPr lang="en-CA" altLang="en-US" sz="2800" b="1" dirty="0"/>
          </a:p>
          <a:p>
            <a:pPr lvl="1"/>
            <a:r>
              <a:rPr lang="en-US" altLang="en-US" sz="2400" b="1" dirty="0"/>
              <a:t>Create a single strategy document for </a:t>
            </a:r>
            <a:r>
              <a:rPr lang="en-US" altLang="en-US" sz="2400" b="1" dirty="0" smtClean="0"/>
              <a:t>city – coordinate services</a:t>
            </a:r>
            <a:endParaRPr lang="en-US" altLang="en-US" sz="2400" b="1" dirty="0"/>
          </a:p>
          <a:p>
            <a:pPr lvl="1"/>
            <a:r>
              <a:rPr lang="en-US" altLang="en-US" sz="2400" b="1" dirty="0" smtClean="0"/>
              <a:t>Changing Embedded Practice</a:t>
            </a:r>
          </a:p>
          <a:p>
            <a:pPr lvl="1"/>
            <a:r>
              <a:rPr lang="en-US" altLang="en-US" sz="2400" b="1" dirty="0" smtClean="0"/>
              <a:t>Understand that becoming a tenant is a ‘learned experience’</a:t>
            </a:r>
          </a:p>
          <a:p>
            <a:pPr lvl="1"/>
            <a:r>
              <a:rPr lang="en-US" altLang="en-US" sz="2400" b="1" dirty="0" smtClean="0"/>
              <a:t>Creative and informal problem-solving</a:t>
            </a:r>
          </a:p>
          <a:p>
            <a:pPr lvl="1"/>
            <a:r>
              <a:rPr lang="en-US" altLang="en-US" sz="2400" b="1" dirty="0" smtClean="0"/>
              <a:t>Providing a Spectrum of Housing and Support</a:t>
            </a:r>
          </a:p>
          <a:p>
            <a:pPr lvl="1"/>
            <a:r>
              <a:rPr lang="en-US" altLang="en-US" sz="2400" b="1" dirty="0" smtClean="0"/>
              <a:t>Policies for Violence and Pedophiles.</a:t>
            </a:r>
          </a:p>
          <a:p>
            <a:pPr lvl="1"/>
            <a:r>
              <a:rPr lang="en-US" altLang="en-US" sz="2400" b="1" dirty="0" smtClean="0"/>
              <a:t>Policies on Hoarding, Bedbugs, Behaviour, etc.</a:t>
            </a:r>
          </a:p>
          <a:p>
            <a:pPr lvl="1"/>
            <a:r>
              <a:rPr lang="en-US" altLang="en-US" sz="2400" b="1" dirty="0"/>
              <a:t>Policies on Consumer </a:t>
            </a:r>
            <a:r>
              <a:rPr lang="en-US" altLang="en-US" sz="2400" b="1" dirty="0" smtClean="0"/>
              <a:t>Responsibility</a:t>
            </a:r>
          </a:p>
          <a:p>
            <a:pPr lvl="1"/>
            <a:r>
              <a:rPr lang="en-US" altLang="en-US" sz="2400" b="1" dirty="0"/>
              <a:t>Policies on </a:t>
            </a:r>
            <a:r>
              <a:rPr lang="en-US" altLang="en-US" sz="2400" b="1" dirty="0" smtClean="0"/>
              <a:t>Landlord Responsibility</a:t>
            </a:r>
            <a:endParaRPr lang="en-US" altLang="en-US" sz="2400" b="1" dirty="0"/>
          </a:p>
          <a:p>
            <a:pPr lvl="1"/>
            <a:r>
              <a:rPr lang="en-US" altLang="en-US" sz="2400" b="1" dirty="0" smtClean="0"/>
              <a:t>Landlord Relations Manager, Relationship-building strategies with Landlords</a:t>
            </a:r>
          </a:p>
          <a:p>
            <a:pPr lvl="1"/>
            <a:r>
              <a:rPr lang="en-US" altLang="en-US" sz="2400" b="1" dirty="0" smtClean="0"/>
              <a:t>Importance of transparence and equity</a:t>
            </a:r>
          </a:p>
          <a:p>
            <a:pPr marL="0" indent="0">
              <a:buNone/>
            </a:pPr>
            <a:r>
              <a:rPr lang="en-US" altLang="en-US" b="1" dirty="0"/>
              <a:t>Government </a:t>
            </a:r>
            <a:r>
              <a:rPr lang="en-US" altLang="en-US" b="1" dirty="0" smtClean="0"/>
              <a:t>Support: Funding is Critical</a:t>
            </a:r>
          </a:p>
          <a:p>
            <a:pPr marL="517525" lvl="1" indent="0">
              <a:buNone/>
            </a:pPr>
            <a:endParaRPr lang="en-US" altLang="en-US" sz="2400" b="1" dirty="0"/>
          </a:p>
          <a:p>
            <a:pPr lvl="1"/>
            <a:endParaRPr lang="en-CA" altLang="en-US" sz="2400" dirty="0" smtClean="0"/>
          </a:p>
        </p:txBody>
      </p:sp>
    </p:spTree>
    <p:extLst>
      <p:ext uri="{BB962C8B-B14F-4D97-AF65-F5344CB8AC3E}">
        <p14:creationId xmlns:p14="http://schemas.microsoft.com/office/powerpoint/2010/main" val="425107779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7891">
                                            <p:txEl>
                                              <p:pRg st="0" end="0"/>
                                            </p:txEl>
                                          </p:spTgt>
                                        </p:tgtEl>
                                        <p:attrNameLst>
                                          <p:attrName>style.visibility</p:attrName>
                                        </p:attrNameLst>
                                      </p:cBhvr>
                                      <p:to>
                                        <p:strVal val="visible"/>
                                      </p:to>
                                    </p:set>
                                    <p:animEffect transition="in" filter="fade">
                                      <p:cBhvr>
                                        <p:cTn id="7" dur="500"/>
                                        <p:tgtEl>
                                          <p:spTgt spid="37891">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7891">
                                            <p:txEl>
                                              <p:pRg st="1" end="1"/>
                                            </p:txEl>
                                          </p:spTgt>
                                        </p:tgtEl>
                                        <p:attrNameLst>
                                          <p:attrName>style.visibility</p:attrName>
                                        </p:attrNameLst>
                                      </p:cBhvr>
                                      <p:to>
                                        <p:strVal val="visible"/>
                                      </p:to>
                                    </p:set>
                                    <p:animEffect transition="in" filter="fade">
                                      <p:cBhvr>
                                        <p:cTn id="10" dur="500"/>
                                        <p:tgtEl>
                                          <p:spTgt spid="37891">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7891">
                                            <p:txEl>
                                              <p:pRg st="2" end="2"/>
                                            </p:txEl>
                                          </p:spTgt>
                                        </p:tgtEl>
                                        <p:attrNameLst>
                                          <p:attrName>style.visibility</p:attrName>
                                        </p:attrNameLst>
                                      </p:cBhvr>
                                      <p:to>
                                        <p:strVal val="visible"/>
                                      </p:to>
                                    </p:set>
                                    <p:animEffect transition="in" filter="fade">
                                      <p:cBhvr>
                                        <p:cTn id="13" dur="500"/>
                                        <p:tgtEl>
                                          <p:spTgt spid="37891">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7891">
                                            <p:txEl>
                                              <p:pRg st="3" end="3"/>
                                            </p:txEl>
                                          </p:spTgt>
                                        </p:tgtEl>
                                        <p:attrNameLst>
                                          <p:attrName>style.visibility</p:attrName>
                                        </p:attrNameLst>
                                      </p:cBhvr>
                                      <p:to>
                                        <p:strVal val="visible"/>
                                      </p:to>
                                    </p:set>
                                    <p:animEffect transition="in" filter="fade">
                                      <p:cBhvr>
                                        <p:cTn id="16" dur="500"/>
                                        <p:tgtEl>
                                          <p:spTgt spid="37891">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7891">
                                            <p:txEl>
                                              <p:pRg st="4" end="4"/>
                                            </p:txEl>
                                          </p:spTgt>
                                        </p:tgtEl>
                                        <p:attrNameLst>
                                          <p:attrName>style.visibility</p:attrName>
                                        </p:attrNameLst>
                                      </p:cBhvr>
                                      <p:to>
                                        <p:strVal val="visible"/>
                                      </p:to>
                                    </p:set>
                                    <p:animEffect transition="in" filter="fade">
                                      <p:cBhvr>
                                        <p:cTn id="19" dur="500"/>
                                        <p:tgtEl>
                                          <p:spTgt spid="37891">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7891">
                                            <p:txEl>
                                              <p:pRg st="5" end="5"/>
                                            </p:txEl>
                                          </p:spTgt>
                                        </p:tgtEl>
                                        <p:attrNameLst>
                                          <p:attrName>style.visibility</p:attrName>
                                        </p:attrNameLst>
                                      </p:cBhvr>
                                      <p:to>
                                        <p:strVal val="visible"/>
                                      </p:to>
                                    </p:set>
                                    <p:animEffect transition="in" filter="fade">
                                      <p:cBhvr>
                                        <p:cTn id="22" dur="500"/>
                                        <p:tgtEl>
                                          <p:spTgt spid="37891">
                                            <p:txEl>
                                              <p:pRg st="5" end="5"/>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7891">
                                            <p:txEl>
                                              <p:pRg st="6" end="6"/>
                                            </p:txEl>
                                          </p:spTgt>
                                        </p:tgtEl>
                                        <p:attrNameLst>
                                          <p:attrName>style.visibility</p:attrName>
                                        </p:attrNameLst>
                                      </p:cBhvr>
                                      <p:to>
                                        <p:strVal val="visible"/>
                                      </p:to>
                                    </p:set>
                                    <p:animEffect transition="in" filter="fade">
                                      <p:cBhvr>
                                        <p:cTn id="25" dur="500"/>
                                        <p:tgtEl>
                                          <p:spTgt spid="37891">
                                            <p:txEl>
                                              <p:pRg st="6" end="6"/>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7891">
                                            <p:txEl>
                                              <p:pRg st="7" end="7"/>
                                            </p:txEl>
                                          </p:spTgt>
                                        </p:tgtEl>
                                        <p:attrNameLst>
                                          <p:attrName>style.visibility</p:attrName>
                                        </p:attrNameLst>
                                      </p:cBhvr>
                                      <p:to>
                                        <p:strVal val="visible"/>
                                      </p:to>
                                    </p:set>
                                    <p:animEffect transition="in" filter="fade">
                                      <p:cBhvr>
                                        <p:cTn id="28" dur="500"/>
                                        <p:tgtEl>
                                          <p:spTgt spid="37891">
                                            <p:txEl>
                                              <p:pRg st="7" end="7"/>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7891">
                                            <p:txEl>
                                              <p:pRg st="8" end="8"/>
                                            </p:txEl>
                                          </p:spTgt>
                                        </p:tgtEl>
                                        <p:attrNameLst>
                                          <p:attrName>style.visibility</p:attrName>
                                        </p:attrNameLst>
                                      </p:cBhvr>
                                      <p:to>
                                        <p:strVal val="visible"/>
                                      </p:to>
                                    </p:set>
                                    <p:animEffect transition="in" filter="fade">
                                      <p:cBhvr>
                                        <p:cTn id="31" dur="500"/>
                                        <p:tgtEl>
                                          <p:spTgt spid="37891">
                                            <p:txEl>
                                              <p:pRg st="8" end="8"/>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7891">
                                            <p:txEl>
                                              <p:pRg st="9" end="9"/>
                                            </p:txEl>
                                          </p:spTgt>
                                        </p:tgtEl>
                                        <p:attrNameLst>
                                          <p:attrName>style.visibility</p:attrName>
                                        </p:attrNameLst>
                                      </p:cBhvr>
                                      <p:to>
                                        <p:strVal val="visible"/>
                                      </p:to>
                                    </p:set>
                                    <p:animEffect transition="in" filter="fade">
                                      <p:cBhvr>
                                        <p:cTn id="34" dur="500"/>
                                        <p:tgtEl>
                                          <p:spTgt spid="37891">
                                            <p:txEl>
                                              <p:pRg st="9" end="9"/>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7891">
                                            <p:txEl>
                                              <p:pRg st="10" end="10"/>
                                            </p:txEl>
                                          </p:spTgt>
                                        </p:tgtEl>
                                        <p:attrNameLst>
                                          <p:attrName>style.visibility</p:attrName>
                                        </p:attrNameLst>
                                      </p:cBhvr>
                                      <p:to>
                                        <p:strVal val="visible"/>
                                      </p:to>
                                    </p:set>
                                    <p:animEffect transition="in" filter="fade">
                                      <p:cBhvr>
                                        <p:cTn id="37" dur="500"/>
                                        <p:tgtEl>
                                          <p:spTgt spid="37891">
                                            <p:txEl>
                                              <p:pRg st="10" end="1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7891">
                                            <p:txEl>
                                              <p:pRg st="11" end="11"/>
                                            </p:txEl>
                                          </p:spTgt>
                                        </p:tgtEl>
                                        <p:attrNameLst>
                                          <p:attrName>style.visibility</p:attrName>
                                        </p:attrNameLst>
                                      </p:cBhvr>
                                      <p:to>
                                        <p:strVal val="visible"/>
                                      </p:to>
                                    </p:set>
                                    <p:animEffect transition="in" filter="fade">
                                      <p:cBhvr>
                                        <p:cTn id="40" dur="500"/>
                                        <p:tgtEl>
                                          <p:spTgt spid="37891">
                                            <p:txEl>
                                              <p:pRg st="11" end="11"/>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37891">
                                            <p:txEl>
                                              <p:pRg st="12" end="12"/>
                                            </p:txEl>
                                          </p:spTgt>
                                        </p:tgtEl>
                                        <p:attrNameLst>
                                          <p:attrName>style.visibility</p:attrName>
                                        </p:attrNameLst>
                                      </p:cBhvr>
                                      <p:to>
                                        <p:strVal val="visible"/>
                                      </p:to>
                                    </p:set>
                                    <p:animEffect transition="in" filter="fade">
                                      <p:cBhvr>
                                        <p:cTn id="45" dur="500"/>
                                        <p:tgtEl>
                                          <p:spTgt spid="37891">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609600" y="533400"/>
            <a:ext cx="8229600" cy="683264"/>
          </a:xfrm>
        </p:spPr>
        <p:txBody>
          <a:bodyPr/>
          <a:lstStyle/>
          <a:p>
            <a:r>
              <a:rPr lang="en-CA" altLang="en-US" dirty="0"/>
              <a:t>Creating Successful Tenancies</a:t>
            </a:r>
            <a:endParaRPr lang="en-CA" altLang="en-US" dirty="0" smtClean="0"/>
          </a:p>
        </p:txBody>
      </p:sp>
      <p:sp>
        <p:nvSpPr>
          <p:cNvPr id="37891" name="Content Placeholder 2"/>
          <p:cNvSpPr>
            <a:spLocks noGrp="1"/>
          </p:cNvSpPr>
          <p:nvPr>
            <p:ph idx="1"/>
          </p:nvPr>
        </p:nvSpPr>
        <p:spPr>
          <a:xfrm>
            <a:off x="685800" y="1219200"/>
            <a:ext cx="7924800" cy="6026265"/>
          </a:xfrm>
        </p:spPr>
        <p:txBody>
          <a:bodyPr/>
          <a:lstStyle/>
          <a:p>
            <a:pPr marL="0" indent="0">
              <a:buNone/>
            </a:pPr>
            <a:r>
              <a:rPr lang="en-CA" altLang="en-US" sz="2400" b="1" dirty="0" smtClean="0"/>
              <a:t>Implementation</a:t>
            </a:r>
            <a:endParaRPr lang="en-CA" altLang="en-US" sz="2400" b="1" dirty="0"/>
          </a:p>
          <a:p>
            <a:pPr lvl="1"/>
            <a:r>
              <a:rPr lang="en-US" altLang="en-US" sz="2000" b="1" dirty="0" smtClean="0"/>
              <a:t>Collaboration &amp; Partnerships: Especially with Addictions Recovery and First Nations</a:t>
            </a:r>
          </a:p>
          <a:p>
            <a:pPr lvl="1"/>
            <a:r>
              <a:rPr lang="en-US" altLang="en-US" sz="2000" b="1" dirty="0"/>
              <a:t>Intervention Strategies</a:t>
            </a:r>
          </a:p>
          <a:p>
            <a:pPr lvl="1"/>
            <a:r>
              <a:rPr lang="en-US" altLang="en-US" sz="2000" b="1" dirty="0" smtClean="0"/>
              <a:t>Planning</a:t>
            </a:r>
          </a:p>
          <a:p>
            <a:pPr lvl="1"/>
            <a:r>
              <a:rPr lang="en-US" altLang="en-US" sz="2000" b="1" dirty="0" smtClean="0"/>
              <a:t>Flexible Supports</a:t>
            </a:r>
            <a:endParaRPr lang="en-US" altLang="en-US" sz="2000" b="1" dirty="0"/>
          </a:p>
          <a:p>
            <a:pPr lvl="1"/>
            <a:r>
              <a:rPr lang="en-US" altLang="en-US" sz="2000" b="1" dirty="0" smtClean="0"/>
              <a:t>Flex-Funding</a:t>
            </a:r>
          </a:p>
          <a:p>
            <a:pPr lvl="1"/>
            <a:r>
              <a:rPr lang="en-US" altLang="en-US" sz="2000" b="1" dirty="0" smtClean="0"/>
              <a:t>Proper Fit between Tenant and Housing</a:t>
            </a:r>
            <a:endParaRPr lang="en-US" altLang="en-US" sz="2000" b="1" dirty="0"/>
          </a:p>
          <a:p>
            <a:pPr lvl="1"/>
            <a:r>
              <a:rPr lang="en-US" altLang="en-US" sz="2000" b="1" dirty="0" smtClean="0"/>
              <a:t>Working with Landlords, (Many or Few)</a:t>
            </a:r>
          </a:p>
          <a:p>
            <a:pPr lvl="1"/>
            <a:r>
              <a:rPr lang="en-US" altLang="en-US" sz="2000" b="1" dirty="0" smtClean="0"/>
              <a:t>Normal Leases </a:t>
            </a:r>
            <a:r>
              <a:rPr lang="en-US" altLang="en-US" sz="2000" b="1" dirty="0" err="1" smtClean="0"/>
              <a:t>vs</a:t>
            </a:r>
            <a:r>
              <a:rPr lang="en-US" altLang="en-US" sz="2000" b="1" dirty="0" smtClean="0"/>
              <a:t> Head Leases</a:t>
            </a:r>
          </a:p>
          <a:p>
            <a:pPr lvl="1"/>
            <a:r>
              <a:rPr lang="en-US" altLang="en-US" sz="2000" b="1" dirty="0" smtClean="0"/>
              <a:t>Participation Agreements, House-Rules</a:t>
            </a:r>
          </a:p>
          <a:p>
            <a:pPr lvl="1"/>
            <a:r>
              <a:rPr lang="en-US" altLang="en-US" sz="2000" b="1" dirty="0" smtClean="0"/>
              <a:t>Staff – Selection, Training and Skills</a:t>
            </a:r>
          </a:p>
          <a:p>
            <a:pPr lvl="1"/>
            <a:r>
              <a:rPr lang="en-US" altLang="en-US" sz="2000" b="1" dirty="0" smtClean="0"/>
              <a:t>Client to Staff Ratios</a:t>
            </a:r>
          </a:p>
          <a:p>
            <a:pPr lvl="1"/>
            <a:r>
              <a:rPr lang="en-US" altLang="en-US" sz="2000" b="1" dirty="0" smtClean="0"/>
              <a:t>Staff Care</a:t>
            </a:r>
          </a:p>
          <a:p>
            <a:pPr lvl="1"/>
            <a:r>
              <a:rPr lang="en-US" altLang="en-US" sz="2000" b="1" dirty="0" smtClean="0"/>
              <a:t>Communication Systems: Mandatory phones, emergency  call-lines</a:t>
            </a:r>
          </a:p>
          <a:p>
            <a:pPr lvl="1"/>
            <a:r>
              <a:rPr lang="en-US" altLang="en-US" sz="2000" b="1" dirty="0" smtClean="0"/>
              <a:t>Building Community</a:t>
            </a:r>
            <a:endParaRPr lang="en-US" altLang="en-US" sz="2000" b="1" dirty="0"/>
          </a:p>
          <a:p>
            <a:pPr marL="517525" lvl="1" indent="0">
              <a:buNone/>
            </a:pPr>
            <a:endParaRPr lang="en-US" altLang="en-US" sz="2000" b="1" dirty="0"/>
          </a:p>
          <a:p>
            <a:pPr lvl="1"/>
            <a:endParaRPr lang="en-CA" altLang="en-US" sz="2000" dirty="0" smtClean="0"/>
          </a:p>
        </p:txBody>
      </p:sp>
    </p:spTree>
    <p:extLst>
      <p:ext uri="{BB962C8B-B14F-4D97-AF65-F5344CB8AC3E}">
        <p14:creationId xmlns:p14="http://schemas.microsoft.com/office/powerpoint/2010/main" val="201970813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7891">
                                            <p:txEl>
                                              <p:pRg st="0" end="0"/>
                                            </p:txEl>
                                          </p:spTgt>
                                        </p:tgtEl>
                                        <p:attrNameLst>
                                          <p:attrName>style.visibility</p:attrName>
                                        </p:attrNameLst>
                                      </p:cBhvr>
                                      <p:to>
                                        <p:strVal val="visible"/>
                                      </p:to>
                                    </p:set>
                                    <p:animEffect transition="in" filter="fade">
                                      <p:cBhvr>
                                        <p:cTn id="7" dur="500"/>
                                        <p:tgtEl>
                                          <p:spTgt spid="37891">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7891">
                                            <p:txEl>
                                              <p:pRg st="1" end="1"/>
                                            </p:txEl>
                                          </p:spTgt>
                                        </p:tgtEl>
                                        <p:attrNameLst>
                                          <p:attrName>style.visibility</p:attrName>
                                        </p:attrNameLst>
                                      </p:cBhvr>
                                      <p:to>
                                        <p:strVal val="visible"/>
                                      </p:to>
                                    </p:set>
                                    <p:animEffect transition="in" filter="fade">
                                      <p:cBhvr>
                                        <p:cTn id="10" dur="500"/>
                                        <p:tgtEl>
                                          <p:spTgt spid="37891">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7891">
                                            <p:txEl>
                                              <p:pRg st="2" end="2"/>
                                            </p:txEl>
                                          </p:spTgt>
                                        </p:tgtEl>
                                        <p:attrNameLst>
                                          <p:attrName>style.visibility</p:attrName>
                                        </p:attrNameLst>
                                      </p:cBhvr>
                                      <p:to>
                                        <p:strVal val="visible"/>
                                      </p:to>
                                    </p:set>
                                    <p:animEffect transition="in" filter="fade">
                                      <p:cBhvr>
                                        <p:cTn id="13" dur="500"/>
                                        <p:tgtEl>
                                          <p:spTgt spid="37891">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7891">
                                            <p:txEl>
                                              <p:pRg st="3" end="3"/>
                                            </p:txEl>
                                          </p:spTgt>
                                        </p:tgtEl>
                                        <p:attrNameLst>
                                          <p:attrName>style.visibility</p:attrName>
                                        </p:attrNameLst>
                                      </p:cBhvr>
                                      <p:to>
                                        <p:strVal val="visible"/>
                                      </p:to>
                                    </p:set>
                                    <p:animEffect transition="in" filter="fade">
                                      <p:cBhvr>
                                        <p:cTn id="16" dur="500"/>
                                        <p:tgtEl>
                                          <p:spTgt spid="37891">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7891">
                                            <p:txEl>
                                              <p:pRg st="4" end="4"/>
                                            </p:txEl>
                                          </p:spTgt>
                                        </p:tgtEl>
                                        <p:attrNameLst>
                                          <p:attrName>style.visibility</p:attrName>
                                        </p:attrNameLst>
                                      </p:cBhvr>
                                      <p:to>
                                        <p:strVal val="visible"/>
                                      </p:to>
                                    </p:set>
                                    <p:animEffect transition="in" filter="fade">
                                      <p:cBhvr>
                                        <p:cTn id="19" dur="500"/>
                                        <p:tgtEl>
                                          <p:spTgt spid="37891">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7891">
                                            <p:txEl>
                                              <p:pRg st="5" end="5"/>
                                            </p:txEl>
                                          </p:spTgt>
                                        </p:tgtEl>
                                        <p:attrNameLst>
                                          <p:attrName>style.visibility</p:attrName>
                                        </p:attrNameLst>
                                      </p:cBhvr>
                                      <p:to>
                                        <p:strVal val="visible"/>
                                      </p:to>
                                    </p:set>
                                    <p:animEffect transition="in" filter="fade">
                                      <p:cBhvr>
                                        <p:cTn id="22" dur="500"/>
                                        <p:tgtEl>
                                          <p:spTgt spid="37891">
                                            <p:txEl>
                                              <p:pRg st="5" end="5"/>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7891">
                                            <p:txEl>
                                              <p:pRg st="6" end="6"/>
                                            </p:txEl>
                                          </p:spTgt>
                                        </p:tgtEl>
                                        <p:attrNameLst>
                                          <p:attrName>style.visibility</p:attrName>
                                        </p:attrNameLst>
                                      </p:cBhvr>
                                      <p:to>
                                        <p:strVal val="visible"/>
                                      </p:to>
                                    </p:set>
                                    <p:animEffect transition="in" filter="fade">
                                      <p:cBhvr>
                                        <p:cTn id="25" dur="500"/>
                                        <p:tgtEl>
                                          <p:spTgt spid="37891">
                                            <p:txEl>
                                              <p:pRg st="6" end="6"/>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7891">
                                            <p:txEl>
                                              <p:pRg st="7" end="7"/>
                                            </p:txEl>
                                          </p:spTgt>
                                        </p:tgtEl>
                                        <p:attrNameLst>
                                          <p:attrName>style.visibility</p:attrName>
                                        </p:attrNameLst>
                                      </p:cBhvr>
                                      <p:to>
                                        <p:strVal val="visible"/>
                                      </p:to>
                                    </p:set>
                                    <p:animEffect transition="in" filter="fade">
                                      <p:cBhvr>
                                        <p:cTn id="28" dur="500"/>
                                        <p:tgtEl>
                                          <p:spTgt spid="37891">
                                            <p:txEl>
                                              <p:pRg st="7" end="7"/>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7891">
                                            <p:txEl>
                                              <p:pRg st="8" end="8"/>
                                            </p:txEl>
                                          </p:spTgt>
                                        </p:tgtEl>
                                        <p:attrNameLst>
                                          <p:attrName>style.visibility</p:attrName>
                                        </p:attrNameLst>
                                      </p:cBhvr>
                                      <p:to>
                                        <p:strVal val="visible"/>
                                      </p:to>
                                    </p:set>
                                    <p:animEffect transition="in" filter="fade">
                                      <p:cBhvr>
                                        <p:cTn id="31" dur="500"/>
                                        <p:tgtEl>
                                          <p:spTgt spid="37891">
                                            <p:txEl>
                                              <p:pRg st="8" end="8"/>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7891">
                                            <p:txEl>
                                              <p:pRg st="9" end="9"/>
                                            </p:txEl>
                                          </p:spTgt>
                                        </p:tgtEl>
                                        <p:attrNameLst>
                                          <p:attrName>style.visibility</p:attrName>
                                        </p:attrNameLst>
                                      </p:cBhvr>
                                      <p:to>
                                        <p:strVal val="visible"/>
                                      </p:to>
                                    </p:set>
                                    <p:animEffect transition="in" filter="fade">
                                      <p:cBhvr>
                                        <p:cTn id="34" dur="500"/>
                                        <p:tgtEl>
                                          <p:spTgt spid="37891">
                                            <p:txEl>
                                              <p:pRg st="9" end="9"/>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7891">
                                            <p:txEl>
                                              <p:pRg st="10" end="10"/>
                                            </p:txEl>
                                          </p:spTgt>
                                        </p:tgtEl>
                                        <p:attrNameLst>
                                          <p:attrName>style.visibility</p:attrName>
                                        </p:attrNameLst>
                                      </p:cBhvr>
                                      <p:to>
                                        <p:strVal val="visible"/>
                                      </p:to>
                                    </p:set>
                                    <p:animEffect transition="in" filter="fade">
                                      <p:cBhvr>
                                        <p:cTn id="37" dur="500"/>
                                        <p:tgtEl>
                                          <p:spTgt spid="37891">
                                            <p:txEl>
                                              <p:pRg st="10" end="1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7891">
                                            <p:txEl>
                                              <p:pRg st="11" end="11"/>
                                            </p:txEl>
                                          </p:spTgt>
                                        </p:tgtEl>
                                        <p:attrNameLst>
                                          <p:attrName>style.visibility</p:attrName>
                                        </p:attrNameLst>
                                      </p:cBhvr>
                                      <p:to>
                                        <p:strVal val="visible"/>
                                      </p:to>
                                    </p:set>
                                    <p:animEffect transition="in" filter="fade">
                                      <p:cBhvr>
                                        <p:cTn id="40" dur="500"/>
                                        <p:tgtEl>
                                          <p:spTgt spid="37891">
                                            <p:txEl>
                                              <p:pRg st="11" end="1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7891">
                                            <p:txEl>
                                              <p:pRg st="12" end="12"/>
                                            </p:txEl>
                                          </p:spTgt>
                                        </p:tgtEl>
                                        <p:attrNameLst>
                                          <p:attrName>style.visibility</p:attrName>
                                        </p:attrNameLst>
                                      </p:cBhvr>
                                      <p:to>
                                        <p:strVal val="visible"/>
                                      </p:to>
                                    </p:set>
                                    <p:animEffect transition="in" filter="fade">
                                      <p:cBhvr>
                                        <p:cTn id="43" dur="500"/>
                                        <p:tgtEl>
                                          <p:spTgt spid="37891">
                                            <p:txEl>
                                              <p:pRg st="12" end="12"/>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7891">
                                            <p:txEl>
                                              <p:pRg st="13" end="13"/>
                                            </p:txEl>
                                          </p:spTgt>
                                        </p:tgtEl>
                                        <p:attrNameLst>
                                          <p:attrName>style.visibility</p:attrName>
                                        </p:attrNameLst>
                                      </p:cBhvr>
                                      <p:to>
                                        <p:strVal val="visible"/>
                                      </p:to>
                                    </p:set>
                                    <p:animEffect transition="in" filter="fade">
                                      <p:cBhvr>
                                        <p:cTn id="46" dur="500"/>
                                        <p:tgtEl>
                                          <p:spTgt spid="37891">
                                            <p:txEl>
                                              <p:pRg st="13" end="13"/>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7891">
                                            <p:txEl>
                                              <p:pRg st="14" end="14"/>
                                            </p:txEl>
                                          </p:spTgt>
                                        </p:tgtEl>
                                        <p:attrNameLst>
                                          <p:attrName>style.visibility</p:attrName>
                                        </p:attrNameLst>
                                      </p:cBhvr>
                                      <p:to>
                                        <p:strVal val="visible"/>
                                      </p:to>
                                    </p:set>
                                    <p:animEffect transition="in" filter="fade">
                                      <p:cBhvr>
                                        <p:cTn id="49" dur="500"/>
                                        <p:tgtEl>
                                          <p:spTgt spid="37891">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609600" y="685800"/>
            <a:ext cx="8229600" cy="683264"/>
          </a:xfrm>
        </p:spPr>
        <p:txBody>
          <a:bodyPr/>
          <a:lstStyle/>
          <a:p>
            <a:r>
              <a:rPr lang="en-CA" altLang="en-US" dirty="0"/>
              <a:t>Creating Successful Tenancies</a:t>
            </a:r>
            <a:endParaRPr lang="en-CA" altLang="en-US" dirty="0" smtClean="0"/>
          </a:p>
        </p:txBody>
      </p:sp>
      <p:sp>
        <p:nvSpPr>
          <p:cNvPr id="37891" name="Content Placeholder 2"/>
          <p:cNvSpPr>
            <a:spLocks noGrp="1"/>
          </p:cNvSpPr>
          <p:nvPr>
            <p:ph idx="1"/>
          </p:nvPr>
        </p:nvSpPr>
        <p:spPr>
          <a:xfrm>
            <a:off x="685800" y="1295400"/>
            <a:ext cx="7924800" cy="7078861"/>
          </a:xfrm>
        </p:spPr>
        <p:txBody>
          <a:bodyPr/>
          <a:lstStyle/>
          <a:p>
            <a:pPr marL="0" indent="0">
              <a:buNone/>
            </a:pPr>
            <a:r>
              <a:rPr lang="en-CA" altLang="en-US" b="1" dirty="0" smtClean="0"/>
              <a:t>Programming and Supports:</a:t>
            </a:r>
            <a:endParaRPr lang="en-CA" altLang="en-US" b="1" dirty="0"/>
          </a:p>
          <a:p>
            <a:pPr lvl="1"/>
            <a:r>
              <a:rPr lang="en-US" altLang="en-US" b="1" dirty="0" smtClean="0"/>
              <a:t>Early Intervention</a:t>
            </a:r>
          </a:p>
          <a:p>
            <a:pPr lvl="1"/>
            <a:r>
              <a:rPr lang="en-US" altLang="en-US" b="1" dirty="0" smtClean="0"/>
              <a:t>Multiple and Complimentary Services</a:t>
            </a:r>
          </a:p>
          <a:p>
            <a:pPr lvl="1"/>
            <a:r>
              <a:rPr lang="en-US" altLang="en-US" b="1" dirty="0" smtClean="0"/>
              <a:t>Engaging a Client’s family and friends</a:t>
            </a:r>
          </a:p>
          <a:p>
            <a:pPr lvl="1"/>
            <a:r>
              <a:rPr lang="en-US" altLang="en-US" b="1" dirty="0" smtClean="0"/>
              <a:t>Peer Support Model</a:t>
            </a:r>
          </a:p>
          <a:p>
            <a:pPr lvl="1"/>
            <a:r>
              <a:rPr lang="en-US" altLang="en-US" b="1" dirty="0" smtClean="0"/>
              <a:t>Education and Programming</a:t>
            </a:r>
          </a:p>
          <a:p>
            <a:pPr lvl="2"/>
            <a:r>
              <a:rPr lang="en-US" altLang="en-US" b="1" dirty="0" smtClean="0"/>
              <a:t>Tenancy Training</a:t>
            </a:r>
          </a:p>
          <a:p>
            <a:pPr lvl="2"/>
            <a:r>
              <a:rPr lang="en-US" altLang="en-US" b="1" dirty="0" smtClean="0"/>
              <a:t>Support Groups</a:t>
            </a:r>
          </a:p>
          <a:p>
            <a:pPr lvl="2"/>
            <a:r>
              <a:rPr lang="en-US" altLang="en-US" b="1" dirty="0" smtClean="0"/>
              <a:t>Day Programming is Critical, Social Activities</a:t>
            </a:r>
            <a:endParaRPr lang="en-US" altLang="en-US" b="1" dirty="0"/>
          </a:p>
          <a:p>
            <a:pPr lvl="2"/>
            <a:r>
              <a:rPr lang="en-US" altLang="en-US" b="1" dirty="0" smtClean="0"/>
              <a:t>Conflict Resolution, Anger Management Training</a:t>
            </a:r>
          </a:p>
          <a:p>
            <a:pPr lvl="2"/>
            <a:r>
              <a:rPr lang="en-US" altLang="en-US" b="1" dirty="0"/>
              <a:t>Life-Skills </a:t>
            </a:r>
            <a:r>
              <a:rPr lang="en-US" altLang="en-US" b="1" dirty="0" smtClean="0"/>
              <a:t>Training, Budgeting</a:t>
            </a:r>
          </a:p>
          <a:p>
            <a:pPr lvl="2"/>
            <a:r>
              <a:rPr lang="en-US" altLang="en-US" b="1" dirty="0" smtClean="0"/>
              <a:t>Employment Training and Access</a:t>
            </a:r>
          </a:p>
          <a:p>
            <a:pPr lvl="2"/>
            <a:r>
              <a:rPr lang="en-US" altLang="en-US" b="1" dirty="0" smtClean="0"/>
              <a:t>Landlord Education</a:t>
            </a:r>
            <a:endParaRPr lang="en-US" altLang="en-US" b="1" dirty="0"/>
          </a:p>
          <a:p>
            <a:pPr lvl="1"/>
            <a:endParaRPr lang="en-US" altLang="en-US" b="1" dirty="0" smtClean="0"/>
          </a:p>
          <a:p>
            <a:pPr marL="517525" lvl="1" indent="0">
              <a:buNone/>
            </a:pPr>
            <a:endParaRPr lang="en-US" altLang="en-US" b="1" dirty="0"/>
          </a:p>
          <a:p>
            <a:pPr lvl="1"/>
            <a:endParaRPr lang="en-CA" altLang="en-US" dirty="0" smtClean="0"/>
          </a:p>
        </p:txBody>
      </p:sp>
    </p:spTree>
    <p:extLst>
      <p:ext uri="{BB962C8B-B14F-4D97-AF65-F5344CB8AC3E}">
        <p14:creationId xmlns:p14="http://schemas.microsoft.com/office/powerpoint/2010/main" val="302532019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7891">
                                            <p:txEl>
                                              <p:pRg st="0" end="0"/>
                                            </p:txEl>
                                          </p:spTgt>
                                        </p:tgtEl>
                                        <p:attrNameLst>
                                          <p:attrName>style.visibility</p:attrName>
                                        </p:attrNameLst>
                                      </p:cBhvr>
                                      <p:to>
                                        <p:strVal val="visible"/>
                                      </p:to>
                                    </p:set>
                                    <p:animEffect transition="in" filter="fade">
                                      <p:cBhvr>
                                        <p:cTn id="7" dur="500"/>
                                        <p:tgtEl>
                                          <p:spTgt spid="37891">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7891">
                                            <p:txEl>
                                              <p:pRg st="1" end="1"/>
                                            </p:txEl>
                                          </p:spTgt>
                                        </p:tgtEl>
                                        <p:attrNameLst>
                                          <p:attrName>style.visibility</p:attrName>
                                        </p:attrNameLst>
                                      </p:cBhvr>
                                      <p:to>
                                        <p:strVal val="visible"/>
                                      </p:to>
                                    </p:set>
                                    <p:animEffect transition="in" filter="fade">
                                      <p:cBhvr>
                                        <p:cTn id="10" dur="500"/>
                                        <p:tgtEl>
                                          <p:spTgt spid="37891">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7891">
                                            <p:txEl>
                                              <p:pRg st="2" end="2"/>
                                            </p:txEl>
                                          </p:spTgt>
                                        </p:tgtEl>
                                        <p:attrNameLst>
                                          <p:attrName>style.visibility</p:attrName>
                                        </p:attrNameLst>
                                      </p:cBhvr>
                                      <p:to>
                                        <p:strVal val="visible"/>
                                      </p:to>
                                    </p:set>
                                    <p:animEffect transition="in" filter="fade">
                                      <p:cBhvr>
                                        <p:cTn id="13" dur="500"/>
                                        <p:tgtEl>
                                          <p:spTgt spid="37891">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7891">
                                            <p:txEl>
                                              <p:pRg st="3" end="3"/>
                                            </p:txEl>
                                          </p:spTgt>
                                        </p:tgtEl>
                                        <p:attrNameLst>
                                          <p:attrName>style.visibility</p:attrName>
                                        </p:attrNameLst>
                                      </p:cBhvr>
                                      <p:to>
                                        <p:strVal val="visible"/>
                                      </p:to>
                                    </p:set>
                                    <p:animEffect transition="in" filter="fade">
                                      <p:cBhvr>
                                        <p:cTn id="16" dur="500"/>
                                        <p:tgtEl>
                                          <p:spTgt spid="37891">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7891">
                                            <p:txEl>
                                              <p:pRg st="4" end="4"/>
                                            </p:txEl>
                                          </p:spTgt>
                                        </p:tgtEl>
                                        <p:attrNameLst>
                                          <p:attrName>style.visibility</p:attrName>
                                        </p:attrNameLst>
                                      </p:cBhvr>
                                      <p:to>
                                        <p:strVal val="visible"/>
                                      </p:to>
                                    </p:set>
                                    <p:animEffect transition="in" filter="fade">
                                      <p:cBhvr>
                                        <p:cTn id="19" dur="500"/>
                                        <p:tgtEl>
                                          <p:spTgt spid="37891">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7891">
                                            <p:txEl>
                                              <p:pRg st="5" end="5"/>
                                            </p:txEl>
                                          </p:spTgt>
                                        </p:tgtEl>
                                        <p:attrNameLst>
                                          <p:attrName>style.visibility</p:attrName>
                                        </p:attrNameLst>
                                      </p:cBhvr>
                                      <p:to>
                                        <p:strVal val="visible"/>
                                      </p:to>
                                    </p:set>
                                    <p:animEffect transition="in" filter="fade">
                                      <p:cBhvr>
                                        <p:cTn id="22" dur="500"/>
                                        <p:tgtEl>
                                          <p:spTgt spid="37891">
                                            <p:txEl>
                                              <p:pRg st="5" end="5"/>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7891">
                                            <p:txEl>
                                              <p:pRg st="6" end="6"/>
                                            </p:txEl>
                                          </p:spTgt>
                                        </p:tgtEl>
                                        <p:attrNameLst>
                                          <p:attrName>style.visibility</p:attrName>
                                        </p:attrNameLst>
                                      </p:cBhvr>
                                      <p:to>
                                        <p:strVal val="visible"/>
                                      </p:to>
                                    </p:set>
                                    <p:animEffect transition="in" filter="fade">
                                      <p:cBhvr>
                                        <p:cTn id="25" dur="500"/>
                                        <p:tgtEl>
                                          <p:spTgt spid="37891">
                                            <p:txEl>
                                              <p:pRg st="6" end="6"/>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7891">
                                            <p:txEl>
                                              <p:pRg st="7" end="7"/>
                                            </p:txEl>
                                          </p:spTgt>
                                        </p:tgtEl>
                                        <p:attrNameLst>
                                          <p:attrName>style.visibility</p:attrName>
                                        </p:attrNameLst>
                                      </p:cBhvr>
                                      <p:to>
                                        <p:strVal val="visible"/>
                                      </p:to>
                                    </p:set>
                                    <p:animEffect transition="in" filter="fade">
                                      <p:cBhvr>
                                        <p:cTn id="28" dur="500"/>
                                        <p:tgtEl>
                                          <p:spTgt spid="37891">
                                            <p:txEl>
                                              <p:pRg st="7" end="7"/>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7891">
                                            <p:txEl>
                                              <p:pRg st="8" end="8"/>
                                            </p:txEl>
                                          </p:spTgt>
                                        </p:tgtEl>
                                        <p:attrNameLst>
                                          <p:attrName>style.visibility</p:attrName>
                                        </p:attrNameLst>
                                      </p:cBhvr>
                                      <p:to>
                                        <p:strVal val="visible"/>
                                      </p:to>
                                    </p:set>
                                    <p:animEffect transition="in" filter="fade">
                                      <p:cBhvr>
                                        <p:cTn id="31" dur="500"/>
                                        <p:tgtEl>
                                          <p:spTgt spid="37891">
                                            <p:txEl>
                                              <p:pRg st="8" end="8"/>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7891">
                                            <p:txEl>
                                              <p:pRg st="9" end="9"/>
                                            </p:txEl>
                                          </p:spTgt>
                                        </p:tgtEl>
                                        <p:attrNameLst>
                                          <p:attrName>style.visibility</p:attrName>
                                        </p:attrNameLst>
                                      </p:cBhvr>
                                      <p:to>
                                        <p:strVal val="visible"/>
                                      </p:to>
                                    </p:set>
                                    <p:animEffect transition="in" filter="fade">
                                      <p:cBhvr>
                                        <p:cTn id="34" dur="500"/>
                                        <p:tgtEl>
                                          <p:spTgt spid="37891">
                                            <p:txEl>
                                              <p:pRg st="9" end="9"/>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7891">
                                            <p:txEl>
                                              <p:pRg st="10" end="10"/>
                                            </p:txEl>
                                          </p:spTgt>
                                        </p:tgtEl>
                                        <p:attrNameLst>
                                          <p:attrName>style.visibility</p:attrName>
                                        </p:attrNameLst>
                                      </p:cBhvr>
                                      <p:to>
                                        <p:strVal val="visible"/>
                                      </p:to>
                                    </p:set>
                                    <p:animEffect transition="in" filter="fade">
                                      <p:cBhvr>
                                        <p:cTn id="37" dur="500"/>
                                        <p:tgtEl>
                                          <p:spTgt spid="37891">
                                            <p:txEl>
                                              <p:pRg st="10" end="1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7891">
                                            <p:txEl>
                                              <p:pRg st="11" end="11"/>
                                            </p:txEl>
                                          </p:spTgt>
                                        </p:tgtEl>
                                        <p:attrNameLst>
                                          <p:attrName>style.visibility</p:attrName>
                                        </p:attrNameLst>
                                      </p:cBhvr>
                                      <p:to>
                                        <p:strVal val="visible"/>
                                      </p:to>
                                    </p:set>
                                    <p:animEffect transition="in" filter="fade">
                                      <p:cBhvr>
                                        <p:cTn id="40" dur="500"/>
                                        <p:tgtEl>
                                          <p:spTgt spid="37891">
                                            <p:txEl>
                                              <p:pRg st="11" end="1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7891">
                                            <p:txEl>
                                              <p:pRg st="12" end="12"/>
                                            </p:txEl>
                                          </p:spTgt>
                                        </p:tgtEl>
                                        <p:attrNameLst>
                                          <p:attrName>style.visibility</p:attrName>
                                        </p:attrNameLst>
                                      </p:cBhvr>
                                      <p:to>
                                        <p:strVal val="visible"/>
                                      </p:to>
                                    </p:set>
                                    <p:animEffect transition="in" filter="fade">
                                      <p:cBhvr>
                                        <p:cTn id="43" dur="500"/>
                                        <p:tgtEl>
                                          <p:spTgt spid="37891">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726005"/>
            <a:ext cx="7043208" cy="1178995"/>
          </a:xfrm>
        </p:spPr>
        <p:txBody>
          <a:bodyPr/>
          <a:lstStyle/>
          <a:p>
            <a:r>
              <a:rPr lang="en-US" dirty="0" smtClean="0"/>
              <a:t>Eviction is Easy…</a:t>
            </a:r>
            <a:endParaRPr lang="en-CA" dirty="0"/>
          </a:p>
        </p:txBody>
      </p:sp>
      <p:sp>
        <p:nvSpPr>
          <p:cNvPr id="3" name="Subtitle 2"/>
          <p:cNvSpPr>
            <a:spLocks noGrp="1"/>
          </p:cNvSpPr>
          <p:nvPr>
            <p:ph type="subTitle" idx="1"/>
          </p:nvPr>
        </p:nvSpPr>
        <p:spPr>
          <a:xfrm>
            <a:off x="2438400" y="2667000"/>
            <a:ext cx="6174845" cy="836612"/>
          </a:xfrm>
        </p:spPr>
        <p:txBody>
          <a:bodyPr/>
          <a:lstStyle/>
          <a:p>
            <a:pPr algn="r"/>
            <a:r>
              <a:rPr lang="en-US" dirty="0" smtClean="0"/>
              <a:t>Intervention and Supporting people is HARD, but rewarding....</a:t>
            </a:r>
            <a:endParaRPr lang="en-CA" dirty="0"/>
          </a:p>
        </p:txBody>
      </p:sp>
      <p:sp>
        <p:nvSpPr>
          <p:cNvPr id="5" name="Subtitle 2"/>
          <p:cNvSpPr txBox="1">
            <a:spLocks/>
          </p:cNvSpPr>
          <p:nvPr/>
        </p:nvSpPr>
        <p:spPr>
          <a:xfrm>
            <a:off x="2438400" y="3962400"/>
            <a:ext cx="6174845" cy="836612"/>
          </a:xfrm>
          <a:prstGeom prst="rect">
            <a:avLst/>
          </a:prstGeom>
        </p:spPr>
        <p:txBody>
          <a:bodyPr vert="horz" lIns="0" tIns="0" rIns="0" bIns="0" rtlCol="0">
            <a:noAutofit/>
          </a:bodyPr>
          <a:lstStyle>
            <a:lvl1pPr marL="0" indent="0" algn="l" defTabSz="914363" rtl="0" eaLnBrk="1" latinLnBrk="0" hangingPunct="1">
              <a:lnSpc>
                <a:spcPct val="90000"/>
              </a:lnSpc>
              <a:spcBef>
                <a:spcPts val="0"/>
              </a:spcBef>
              <a:buFontTx/>
              <a:buNone/>
              <a:defRPr sz="3200" kern="1200">
                <a:solidFill>
                  <a:schemeClr val="tx1">
                    <a:tint val="75000"/>
                  </a:schemeClr>
                </a:solidFill>
                <a:latin typeface="+mn-lt"/>
                <a:ea typeface="+mn-ea"/>
                <a:cs typeface="+mn-cs"/>
              </a:defRPr>
            </a:lvl1pPr>
            <a:lvl2pPr marL="457182" indent="0" algn="ctr" defTabSz="914363" rtl="0" eaLnBrk="1" latinLnBrk="0" hangingPunct="1">
              <a:lnSpc>
                <a:spcPct val="90000"/>
              </a:lnSpc>
              <a:spcBef>
                <a:spcPct val="20000"/>
              </a:spcBef>
              <a:buFontTx/>
              <a:buNone/>
              <a:defRPr sz="2800" kern="1200">
                <a:solidFill>
                  <a:schemeClr val="tx1">
                    <a:tint val="75000"/>
                  </a:schemeClr>
                </a:solidFill>
                <a:latin typeface="+mn-lt"/>
                <a:ea typeface="+mn-ea"/>
                <a:cs typeface="+mn-cs"/>
              </a:defRPr>
            </a:lvl2pPr>
            <a:lvl3pPr marL="914363" indent="0" algn="ctr" defTabSz="914363" rtl="0" eaLnBrk="1" latinLnBrk="0" hangingPunct="1">
              <a:lnSpc>
                <a:spcPct val="90000"/>
              </a:lnSpc>
              <a:spcBef>
                <a:spcPct val="20000"/>
              </a:spcBef>
              <a:buFontTx/>
              <a:buNone/>
              <a:defRPr sz="2400" kern="1200">
                <a:solidFill>
                  <a:schemeClr val="tx1">
                    <a:tint val="75000"/>
                  </a:schemeClr>
                </a:solidFill>
                <a:latin typeface="+mn-lt"/>
                <a:ea typeface="+mn-ea"/>
                <a:cs typeface="+mn-cs"/>
              </a:defRPr>
            </a:lvl3pPr>
            <a:lvl4pPr marL="1371545" indent="0" algn="ctr" defTabSz="914363" rtl="0" eaLnBrk="1" latinLnBrk="0" hangingPunct="1">
              <a:lnSpc>
                <a:spcPct val="90000"/>
              </a:lnSpc>
              <a:spcBef>
                <a:spcPct val="20000"/>
              </a:spcBef>
              <a:buFontTx/>
              <a:buNone/>
              <a:defRPr sz="2400" kern="1200">
                <a:solidFill>
                  <a:schemeClr val="tx1">
                    <a:tint val="75000"/>
                  </a:schemeClr>
                </a:solidFill>
                <a:latin typeface="+mn-lt"/>
                <a:ea typeface="+mn-ea"/>
                <a:cs typeface="+mn-cs"/>
              </a:defRPr>
            </a:lvl4pPr>
            <a:lvl5pPr marL="1828727" indent="0" algn="ctr" defTabSz="914363" rtl="0" eaLnBrk="1" latinLnBrk="0" hangingPunct="1">
              <a:lnSpc>
                <a:spcPct val="90000"/>
              </a:lnSpc>
              <a:spcBef>
                <a:spcPct val="20000"/>
              </a:spcBef>
              <a:buFontTx/>
              <a:buNone/>
              <a:defRPr sz="2400" kern="1200">
                <a:solidFill>
                  <a:schemeClr val="tx1">
                    <a:tint val="75000"/>
                  </a:schemeClr>
                </a:solidFill>
                <a:latin typeface="+mn-lt"/>
                <a:ea typeface="+mn-ea"/>
                <a:cs typeface="+mn-cs"/>
              </a:defRPr>
            </a:lvl5pPr>
            <a:lvl6pPr marL="2285909"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090"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272"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454"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r>
              <a:rPr lang="en-US" dirty="0" smtClean="0"/>
              <a:t>For your tenants, your organization, and your community.</a:t>
            </a:r>
            <a:endParaRPr lang="en-CA" dirty="0"/>
          </a:p>
        </p:txBody>
      </p:sp>
    </p:spTree>
    <p:extLst>
      <p:ext uri="{BB962C8B-B14F-4D97-AF65-F5344CB8AC3E}">
        <p14:creationId xmlns:p14="http://schemas.microsoft.com/office/powerpoint/2010/main" val="389272538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 calcmode="lin" valueType="num">
                                      <p:cBhvr>
                                        <p:cTn id="14"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1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609600" y="533400"/>
            <a:ext cx="8229600" cy="683264"/>
          </a:xfrm>
        </p:spPr>
        <p:txBody>
          <a:bodyPr/>
          <a:lstStyle/>
          <a:p>
            <a:r>
              <a:rPr lang="en-CA" altLang="en-US" dirty="0"/>
              <a:t>Creating Successful Tenancies</a:t>
            </a:r>
            <a:endParaRPr lang="en-CA" altLang="en-US" dirty="0" smtClean="0"/>
          </a:p>
        </p:txBody>
      </p:sp>
      <p:sp>
        <p:nvSpPr>
          <p:cNvPr id="37891" name="Content Placeholder 2"/>
          <p:cNvSpPr>
            <a:spLocks noGrp="1"/>
          </p:cNvSpPr>
          <p:nvPr>
            <p:ph idx="1"/>
          </p:nvPr>
        </p:nvSpPr>
        <p:spPr>
          <a:xfrm>
            <a:off x="685800" y="1371601"/>
            <a:ext cx="7924800" cy="7220438"/>
          </a:xfrm>
        </p:spPr>
        <p:txBody>
          <a:bodyPr/>
          <a:lstStyle/>
          <a:p>
            <a:pPr marL="0" indent="0">
              <a:buNone/>
            </a:pPr>
            <a:r>
              <a:rPr lang="en-US" altLang="en-US" sz="2800" b="1" dirty="0"/>
              <a:t>Tools:</a:t>
            </a:r>
          </a:p>
          <a:p>
            <a:pPr lvl="1"/>
            <a:r>
              <a:rPr lang="en-US" altLang="en-US" sz="2400" b="1" dirty="0" smtClean="0"/>
              <a:t>Public </a:t>
            </a:r>
            <a:r>
              <a:rPr lang="en-US" altLang="en-US" sz="2400" b="1" dirty="0"/>
              <a:t>Education and Awareness</a:t>
            </a:r>
          </a:p>
          <a:p>
            <a:pPr lvl="1"/>
            <a:r>
              <a:rPr lang="en-US" altLang="en-US" sz="2400" b="1" dirty="0"/>
              <a:t>Rent Paid </a:t>
            </a:r>
            <a:r>
              <a:rPr lang="en-US" altLang="en-US" sz="2400" b="1" dirty="0" smtClean="0"/>
              <a:t>Direct</a:t>
            </a:r>
          </a:p>
          <a:p>
            <a:pPr lvl="1"/>
            <a:r>
              <a:rPr lang="en-US" altLang="en-US" sz="2400" b="1" dirty="0"/>
              <a:t>Intake Processes and Tools, Importance of Identifying Tenants that need support</a:t>
            </a:r>
          </a:p>
          <a:p>
            <a:pPr lvl="1"/>
            <a:r>
              <a:rPr lang="en-US" altLang="en-US" sz="2400" b="1" dirty="0" smtClean="0"/>
              <a:t>Move-In Orientation</a:t>
            </a:r>
            <a:endParaRPr lang="en-US" altLang="en-US" sz="2400" b="1" dirty="0"/>
          </a:p>
          <a:p>
            <a:pPr lvl="1"/>
            <a:r>
              <a:rPr lang="en-US" altLang="en-US" sz="2400" b="1" dirty="0" smtClean="0"/>
              <a:t>Tenant Handbooks, Guidebooks</a:t>
            </a:r>
            <a:endParaRPr lang="en-US" altLang="en-US" sz="2400" b="1" dirty="0"/>
          </a:p>
          <a:p>
            <a:pPr lvl="1"/>
            <a:r>
              <a:rPr lang="en-US" altLang="en-US" sz="2400" b="1" dirty="0"/>
              <a:t>Data and Information </a:t>
            </a:r>
            <a:r>
              <a:rPr lang="en-US" altLang="en-US" sz="2400" b="1" dirty="0" smtClean="0"/>
              <a:t>Technology</a:t>
            </a:r>
          </a:p>
          <a:p>
            <a:pPr lvl="1"/>
            <a:r>
              <a:rPr lang="en-US" altLang="en-US" sz="2400" b="1" dirty="0"/>
              <a:t>Referrals &amp; Central Registries</a:t>
            </a:r>
          </a:p>
          <a:p>
            <a:pPr lvl="1"/>
            <a:r>
              <a:rPr lang="en-US" altLang="en-US" sz="2400" b="1" dirty="0" smtClean="0"/>
              <a:t>Planned </a:t>
            </a:r>
            <a:r>
              <a:rPr lang="en-US" altLang="en-US" sz="2400" b="1" dirty="0"/>
              <a:t>Moves</a:t>
            </a:r>
          </a:p>
          <a:p>
            <a:pPr lvl="1"/>
            <a:r>
              <a:rPr lang="en-US" altLang="en-US" sz="2400" b="1" dirty="0"/>
              <a:t>Eviction Notices as a </a:t>
            </a:r>
            <a:r>
              <a:rPr lang="en-US" altLang="en-US" sz="2400" b="1" dirty="0" smtClean="0"/>
              <a:t>Tool</a:t>
            </a:r>
          </a:p>
          <a:p>
            <a:pPr lvl="1"/>
            <a:r>
              <a:rPr lang="en-US" altLang="en-US" sz="2400" b="1" dirty="0" smtClean="0"/>
              <a:t>Planned Moves, Respite</a:t>
            </a:r>
          </a:p>
          <a:p>
            <a:pPr lvl="1"/>
            <a:r>
              <a:rPr lang="en-US" altLang="en-US" sz="2400" b="1" dirty="0"/>
              <a:t>Communications – 24 Hour Emergency Line</a:t>
            </a:r>
          </a:p>
          <a:p>
            <a:pPr lvl="1"/>
            <a:endParaRPr lang="en-US" altLang="en-US" sz="2400" b="1" dirty="0"/>
          </a:p>
          <a:p>
            <a:pPr lvl="1"/>
            <a:endParaRPr lang="en-US" altLang="en-US" sz="2400" b="1" dirty="0"/>
          </a:p>
          <a:p>
            <a:pPr lvl="1"/>
            <a:endParaRPr lang="en-US" altLang="en-US" sz="2400" b="1" dirty="0" smtClean="0"/>
          </a:p>
          <a:p>
            <a:pPr marL="517525" lvl="1" indent="0">
              <a:buNone/>
            </a:pPr>
            <a:endParaRPr lang="en-US" altLang="en-US" sz="2400" b="1" dirty="0"/>
          </a:p>
          <a:p>
            <a:pPr lvl="1"/>
            <a:endParaRPr lang="en-CA" altLang="en-US" sz="2400" dirty="0" smtClean="0"/>
          </a:p>
        </p:txBody>
      </p:sp>
    </p:spTree>
    <p:extLst>
      <p:ext uri="{BB962C8B-B14F-4D97-AF65-F5344CB8AC3E}">
        <p14:creationId xmlns:p14="http://schemas.microsoft.com/office/powerpoint/2010/main" val="3612321949"/>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609600" y="685800"/>
            <a:ext cx="8229600" cy="683264"/>
          </a:xfrm>
        </p:spPr>
        <p:txBody>
          <a:bodyPr/>
          <a:lstStyle/>
          <a:p>
            <a:r>
              <a:rPr lang="en-CA" altLang="en-US" dirty="0"/>
              <a:t>Creating Successful Tenancies</a:t>
            </a:r>
            <a:endParaRPr lang="en-CA" altLang="en-US" dirty="0" smtClean="0"/>
          </a:p>
        </p:txBody>
      </p:sp>
      <p:sp>
        <p:nvSpPr>
          <p:cNvPr id="37891" name="Content Placeholder 2"/>
          <p:cNvSpPr>
            <a:spLocks noGrp="1"/>
          </p:cNvSpPr>
          <p:nvPr>
            <p:ph idx="1"/>
          </p:nvPr>
        </p:nvSpPr>
        <p:spPr>
          <a:xfrm>
            <a:off x="685800" y="1524000"/>
            <a:ext cx="7924800" cy="4536627"/>
          </a:xfrm>
        </p:spPr>
        <p:txBody>
          <a:bodyPr/>
          <a:lstStyle/>
          <a:p>
            <a:pPr marL="0" indent="0">
              <a:buNone/>
            </a:pPr>
            <a:r>
              <a:rPr lang="en-US" altLang="en-US" b="1" dirty="0" smtClean="0"/>
              <a:t>Monitoring:</a:t>
            </a:r>
            <a:endParaRPr lang="en-US" altLang="en-US" b="1" dirty="0"/>
          </a:p>
          <a:p>
            <a:pPr lvl="1"/>
            <a:r>
              <a:rPr lang="en-US" altLang="en-US" b="1" dirty="0" smtClean="0"/>
              <a:t>Developing Indicators of Stability</a:t>
            </a:r>
          </a:p>
          <a:p>
            <a:pPr lvl="1"/>
            <a:r>
              <a:rPr lang="en-US" altLang="en-US" b="1" dirty="0" smtClean="0"/>
              <a:t>Monitor tenancy failures and successes, adjust programming</a:t>
            </a:r>
          </a:p>
          <a:p>
            <a:pPr lvl="1"/>
            <a:r>
              <a:rPr lang="en-US" altLang="en-US" b="1" dirty="0" smtClean="0"/>
              <a:t>Monitor at-risk and vulnerable tenants, tracking progress</a:t>
            </a:r>
          </a:p>
          <a:p>
            <a:pPr lvl="1"/>
            <a:r>
              <a:rPr lang="en-US" altLang="en-US" b="1" dirty="0" smtClean="0"/>
              <a:t>Using tenant feedback surveys</a:t>
            </a:r>
            <a:endParaRPr lang="en-US" altLang="en-US" b="1" dirty="0"/>
          </a:p>
          <a:p>
            <a:pPr lvl="1"/>
            <a:endParaRPr lang="en-US" altLang="en-US" b="1" dirty="0" smtClean="0"/>
          </a:p>
          <a:p>
            <a:pPr marL="517525" lvl="1" indent="0">
              <a:buNone/>
            </a:pPr>
            <a:endParaRPr lang="en-US" altLang="en-US" b="1" dirty="0"/>
          </a:p>
          <a:p>
            <a:pPr lvl="1"/>
            <a:endParaRPr lang="en-CA" altLang="en-US" dirty="0" smtClean="0"/>
          </a:p>
        </p:txBody>
      </p:sp>
    </p:spTree>
    <p:extLst>
      <p:ext uri="{BB962C8B-B14F-4D97-AF65-F5344CB8AC3E}">
        <p14:creationId xmlns:p14="http://schemas.microsoft.com/office/powerpoint/2010/main" val="4159366877"/>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5936"/>
            <a:ext cx="8382000" cy="683264"/>
          </a:xfrm>
        </p:spPr>
        <p:txBody>
          <a:bodyPr/>
          <a:lstStyle/>
          <a:p>
            <a:r>
              <a:rPr lang="en-US" dirty="0" smtClean="0"/>
              <a:t>Indicators of Stability</a:t>
            </a:r>
            <a:endParaRPr lang="en-CA" dirty="0"/>
          </a:p>
        </p:txBody>
      </p:sp>
      <p:sp>
        <p:nvSpPr>
          <p:cNvPr id="3" name="Content Placeholder 2"/>
          <p:cNvSpPr>
            <a:spLocks noGrp="1"/>
          </p:cNvSpPr>
          <p:nvPr>
            <p:ph idx="1"/>
          </p:nvPr>
        </p:nvSpPr>
        <p:spPr>
          <a:xfrm>
            <a:off x="381000" y="1509385"/>
            <a:ext cx="3962400" cy="4662815"/>
          </a:xfrm>
        </p:spPr>
        <p:txBody>
          <a:bodyPr/>
          <a:lstStyle/>
          <a:p>
            <a:r>
              <a:rPr lang="en-US" sz="2400" dirty="0"/>
              <a:t>Length of Tenure</a:t>
            </a:r>
          </a:p>
          <a:p>
            <a:r>
              <a:rPr lang="en-US" sz="2400" dirty="0" smtClean="0"/>
              <a:t>Rehousing </a:t>
            </a:r>
            <a:r>
              <a:rPr lang="en-US" sz="2400" dirty="0"/>
              <a:t>Episodes </a:t>
            </a:r>
          </a:p>
          <a:p>
            <a:r>
              <a:rPr lang="en-US" sz="2400" dirty="0"/>
              <a:t>(measuring for reduction)</a:t>
            </a:r>
          </a:p>
          <a:p>
            <a:r>
              <a:rPr lang="en-US" sz="2400" dirty="0"/>
              <a:t>Rent Payment</a:t>
            </a:r>
          </a:p>
          <a:p>
            <a:r>
              <a:rPr lang="en-US" sz="2400" dirty="0"/>
              <a:t>Housing Unit Measurements</a:t>
            </a:r>
          </a:p>
          <a:p>
            <a:r>
              <a:rPr lang="en-US" sz="2400" dirty="0"/>
              <a:t>Unit Maintenance issues</a:t>
            </a:r>
          </a:p>
          <a:p>
            <a:r>
              <a:rPr lang="en-US" sz="2400" dirty="0"/>
              <a:t>Level of Crisis and Response</a:t>
            </a:r>
          </a:p>
          <a:p>
            <a:r>
              <a:rPr lang="en-US" sz="2400" dirty="0"/>
              <a:t>Mental </a:t>
            </a:r>
            <a:r>
              <a:rPr lang="en-US" sz="2400" dirty="0" smtClean="0"/>
              <a:t>Wellbeing</a:t>
            </a:r>
          </a:p>
          <a:p>
            <a:r>
              <a:rPr lang="en-US" sz="2400" dirty="0"/>
              <a:t>Personal Growth and Goal Attainment</a:t>
            </a:r>
          </a:p>
          <a:p>
            <a:endParaRPr lang="en-US" sz="2400" dirty="0"/>
          </a:p>
        </p:txBody>
      </p:sp>
      <p:sp>
        <p:nvSpPr>
          <p:cNvPr id="4" name="Content Placeholder 2"/>
          <p:cNvSpPr txBox="1">
            <a:spLocks/>
          </p:cNvSpPr>
          <p:nvPr/>
        </p:nvSpPr>
        <p:spPr>
          <a:xfrm>
            <a:off x="4648200" y="1509385"/>
            <a:ext cx="4267200" cy="4588949"/>
          </a:xfrm>
          <a:prstGeom prst="rect">
            <a:avLst/>
          </a:prstGeom>
        </p:spPr>
        <p:txBody>
          <a:bodyPr vert="horz" wrap="square" lIns="0" tIns="0" rIns="0" bIns="0" rtlCol="0">
            <a:spAutoFit/>
          </a:bodyPr>
          <a:lstStyle>
            <a:lvl1pPr marL="396875" indent="-396875" algn="l" defTabSz="914363" rtl="0" eaLnBrk="1" latinLnBrk="0" hangingPunct="1">
              <a:lnSpc>
                <a:spcPct val="90000"/>
              </a:lnSpc>
              <a:spcBef>
                <a:spcPct val="20000"/>
              </a:spcBef>
              <a:buFontTx/>
              <a:buBlip>
                <a:blip r:embed="rId2"/>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3"/>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3"/>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3"/>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3"/>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t>Behaviour Based Issues</a:t>
            </a:r>
          </a:p>
          <a:p>
            <a:r>
              <a:rPr lang="en-US" sz="2400" dirty="0" smtClean="0"/>
              <a:t>Engagement </a:t>
            </a:r>
            <a:r>
              <a:rPr lang="en-US" sz="2400" dirty="0"/>
              <a:t>with Case Planning</a:t>
            </a:r>
          </a:p>
          <a:p>
            <a:r>
              <a:rPr lang="en-US" sz="2400" dirty="0"/>
              <a:t>Self-Identified Success</a:t>
            </a:r>
          </a:p>
          <a:p>
            <a:r>
              <a:rPr lang="en-US" sz="2400" dirty="0"/>
              <a:t>Feeling Safe</a:t>
            </a:r>
          </a:p>
          <a:p>
            <a:r>
              <a:rPr lang="en-US" sz="2400" dirty="0"/>
              <a:t>Decreasing Isolation, Improving Interaction</a:t>
            </a:r>
          </a:p>
          <a:p>
            <a:r>
              <a:rPr lang="en-US" sz="2400" dirty="0"/>
              <a:t>Community Integration</a:t>
            </a:r>
          </a:p>
          <a:p>
            <a:r>
              <a:rPr lang="en-US" sz="2400" dirty="0"/>
              <a:t>Tenant Participation Levels</a:t>
            </a:r>
          </a:p>
          <a:p>
            <a:r>
              <a:rPr lang="en-US" sz="2400" dirty="0"/>
              <a:t>Improved Health</a:t>
            </a:r>
          </a:p>
          <a:p>
            <a:r>
              <a:rPr lang="en-US" sz="2400" dirty="0"/>
              <a:t>Formal Assessment Tool:  SPDAT</a:t>
            </a:r>
            <a:endParaRPr lang="en-CA" sz="2400" dirty="0"/>
          </a:p>
        </p:txBody>
      </p:sp>
    </p:spTree>
    <p:extLst>
      <p:ext uri="{BB962C8B-B14F-4D97-AF65-F5344CB8AC3E}">
        <p14:creationId xmlns:p14="http://schemas.microsoft.com/office/powerpoint/2010/main" val="3883651584"/>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24194"/>
            <a:ext cx="8382000" cy="664797"/>
          </a:xfrm>
        </p:spPr>
        <p:txBody>
          <a:bodyPr/>
          <a:lstStyle/>
          <a:p>
            <a:r>
              <a:rPr lang="en-CA" dirty="0" smtClean="0"/>
              <a:t>Objective:</a:t>
            </a:r>
            <a:endParaRPr lang="en-CA" dirty="0"/>
          </a:p>
        </p:txBody>
      </p:sp>
      <p:sp>
        <p:nvSpPr>
          <p:cNvPr id="3" name="Content Placeholder 2"/>
          <p:cNvSpPr>
            <a:spLocks noGrp="1"/>
          </p:cNvSpPr>
          <p:nvPr>
            <p:ph idx="1"/>
          </p:nvPr>
        </p:nvSpPr>
        <p:spPr>
          <a:xfrm>
            <a:off x="533400" y="1806881"/>
            <a:ext cx="8382000" cy="3527119"/>
          </a:xfrm>
        </p:spPr>
        <p:txBody>
          <a:bodyPr/>
          <a:lstStyle/>
          <a:p>
            <a:r>
              <a:rPr lang="en-CA" dirty="0" smtClean="0"/>
              <a:t>To break the </a:t>
            </a:r>
            <a:r>
              <a:rPr lang="en-CA" i="1" dirty="0" smtClean="0"/>
              <a:t>Cycle of Homelessness</a:t>
            </a:r>
          </a:p>
          <a:p>
            <a:pPr lvl="1"/>
            <a:r>
              <a:rPr lang="en-CA" dirty="0" smtClean="0"/>
              <a:t>by intervening early</a:t>
            </a:r>
          </a:p>
          <a:p>
            <a:r>
              <a:rPr lang="en-CA" dirty="0" smtClean="0"/>
              <a:t>To help tenants achieve stable tenancies</a:t>
            </a:r>
          </a:p>
          <a:p>
            <a:r>
              <a:rPr lang="en-CA" dirty="0" smtClean="0"/>
              <a:t>To build successful communities</a:t>
            </a:r>
          </a:p>
          <a:p>
            <a:r>
              <a:rPr lang="en-CA" dirty="0" smtClean="0"/>
              <a:t>To lower costs and stress on housing programs and clients.</a:t>
            </a:r>
            <a:endParaRPr lang="en-CA" dirty="0"/>
          </a:p>
          <a:p>
            <a:endParaRPr lang="en-CA" dirty="0"/>
          </a:p>
        </p:txBody>
      </p:sp>
    </p:spTree>
    <p:extLst>
      <p:ext uri="{BB962C8B-B14F-4D97-AF65-F5344CB8AC3E}">
        <p14:creationId xmlns:p14="http://schemas.microsoft.com/office/powerpoint/2010/main" val="2385046280"/>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5936"/>
            <a:ext cx="8382000" cy="683264"/>
          </a:xfrm>
        </p:spPr>
        <p:txBody>
          <a:bodyPr/>
          <a:lstStyle/>
          <a:p>
            <a:r>
              <a:rPr lang="en-US" dirty="0" smtClean="0"/>
              <a:t>What is a Successful Tenancy?”</a:t>
            </a:r>
            <a:endParaRPr lang="en-CA" dirty="0"/>
          </a:p>
        </p:txBody>
      </p:sp>
      <p:sp>
        <p:nvSpPr>
          <p:cNvPr id="3" name="Text Placeholder 2"/>
          <p:cNvSpPr>
            <a:spLocks noGrp="1"/>
          </p:cNvSpPr>
          <p:nvPr>
            <p:ph type="body" sz="quarter" idx="10"/>
          </p:nvPr>
        </p:nvSpPr>
        <p:spPr>
          <a:xfrm>
            <a:off x="533400" y="1269385"/>
            <a:ext cx="8382000" cy="7349704"/>
          </a:xfrm>
        </p:spPr>
        <p:txBody>
          <a:bodyPr/>
          <a:lstStyle/>
          <a:p>
            <a:r>
              <a:rPr lang="en-US" sz="2800" dirty="0" smtClean="0"/>
              <a:t>Is it 6 months housed? A year? </a:t>
            </a:r>
          </a:p>
          <a:p>
            <a:r>
              <a:rPr lang="en-US" sz="2800" dirty="0" smtClean="0"/>
              <a:t>Is time even an appropriate measure of stability?</a:t>
            </a:r>
          </a:p>
          <a:p>
            <a:pPr marL="0" indent="0">
              <a:buNone/>
            </a:pPr>
            <a:endParaRPr lang="en-US" sz="2800" dirty="0" smtClean="0"/>
          </a:p>
          <a:p>
            <a:pPr marL="0" indent="0">
              <a:buNone/>
            </a:pPr>
            <a:r>
              <a:rPr lang="en-US" sz="2800" dirty="0" smtClean="0"/>
              <a:t>Stability </a:t>
            </a:r>
            <a:r>
              <a:rPr lang="en-US" sz="2800" dirty="0"/>
              <a:t>is highly individual; but we note:</a:t>
            </a:r>
          </a:p>
          <a:p>
            <a:r>
              <a:rPr lang="en-US" sz="2800" dirty="0" smtClean="0"/>
              <a:t>Stability happens in stages:</a:t>
            </a:r>
          </a:p>
          <a:p>
            <a:pPr lvl="1"/>
            <a:r>
              <a:rPr lang="en-US" sz="2400" dirty="0" smtClean="0"/>
              <a:t>Building relationships and trust, allowing a homeless person to interact with an agency, and enter housing.</a:t>
            </a:r>
          </a:p>
          <a:p>
            <a:pPr lvl="1"/>
            <a:r>
              <a:rPr lang="en-US" sz="2400" dirty="0" smtClean="0"/>
              <a:t>A period of settling down to stability, and declining fear.</a:t>
            </a:r>
          </a:p>
          <a:p>
            <a:pPr lvl="1"/>
            <a:r>
              <a:rPr lang="en-US" sz="2400" dirty="0" smtClean="0"/>
              <a:t>Growth to a point where the tenant feels ‘part of the community’, or ‘in control of their circumstances’.</a:t>
            </a:r>
          </a:p>
          <a:p>
            <a:pPr marL="0" indent="0">
              <a:buNone/>
            </a:pPr>
            <a:r>
              <a:rPr lang="en-US" sz="2800" dirty="0" smtClean="0"/>
              <a:t>Most programs suggested 2-3 years for this to happen.</a:t>
            </a:r>
          </a:p>
          <a:p>
            <a:pPr lvl="1"/>
            <a:endParaRPr lang="en-US" sz="2400" dirty="0" smtClean="0"/>
          </a:p>
          <a:p>
            <a:pPr lvl="1"/>
            <a:endParaRPr lang="en-US" sz="2400" dirty="0" smtClean="0"/>
          </a:p>
          <a:p>
            <a:endParaRPr lang="en-US" sz="2800" dirty="0" smtClean="0"/>
          </a:p>
          <a:p>
            <a:endParaRPr lang="en-US" sz="2800" dirty="0"/>
          </a:p>
          <a:p>
            <a:pPr marL="0" indent="0">
              <a:buNone/>
            </a:pPr>
            <a:endParaRPr lang="en-CA" sz="2800" dirty="0"/>
          </a:p>
          <a:p>
            <a:pPr marL="0" indent="0">
              <a:buNone/>
            </a:pPr>
            <a:endParaRPr lang="en-US" sz="2800" dirty="0" smtClean="0"/>
          </a:p>
        </p:txBody>
      </p:sp>
    </p:spTree>
    <p:extLst>
      <p:ext uri="{BB962C8B-B14F-4D97-AF65-F5344CB8AC3E}">
        <p14:creationId xmlns:p14="http://schemas.microsoft.com/office/powerpoint/2010/main" val="251945132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fade">
                                      <p:cBhvr>
                                        <p:cTn id="30" dur="500"/>
                                        <p:tgtEl>
                                          <p:spTgt spid="3">
                                            <p:txEl>
                                              <p:pRg st="6" end="6"/>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animEffect transition="in" filter="fade">
                                      <p:cBhvr>
                                        <p:cTn id="33" dur="500"/>
                                        <p:tgtEl>
                                          <p:spTgt spid="3">
                                            <p:txEl>
                                              <p:pRg st="7" end="7"/>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
                                            <p:txEl>
                                              <p:pRg st="8" end="8"/>
                                            </p:txEl>
                                          </p:spTgt>
                                        </p:tgtEl>
                                        <p:attrNameLst>
                                          <p:attrName>style.visibility</p:attrName>
                                        </p:attrNameLst>
                                      </p:cBhvr>
                                      <p:to>
                                        <p:strVal val="visible"/>
                                      </p:to>
                                    </p:set>
                                    <p:animEffect transition="in" filter="fade">
                                      <p:cBhvr>
                                        <p:cTn id="38"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40226" y="1268098"/>
            <a:ext cx="4257745" cy="5513702"/>
          </a:xfrm>
          <a:prstGeom prst="rect">
            <a:avLst/>
          </a:prstGeom>
        </p:spPr>
      </p:pic>
      <p:pic>
        <p:nvPicPr>
          <p:cNvPr id="5" name="Picture 4"/>
          <p:cNvPicPr>
            <a:picLocks noChangeAspect="1"/>
          </p:cNvPicPr>
          <p:nvPr/>
        </p:nvPicPr>
        <p:blipFill>
          <a:blip r:embed="rId4"/>
          <a:stretch>
            <a:fillRect/>
          </a:stretch>
        </p:blipFill>
        <p:spPr>
          <a:xfrm>
            <a:off x="228600" y="1268097"/>
            <a:ext cx="4267286" cy="5513702"/>
          </a:xfrm>
          <a:prstGeom prst="rect">
            <a:avLst/>
          </a:prstGeom>
        </p:spPr>
      </p:pic>
      <p:sp>
        <p:nvSpPr>
          <p:cNvPr id="2" name="TextBox 1"/>
          <p:cNvSpPr txBox="1"/>
          <p:nvPr/>
        </p:nvSpPr>
        <p:spPr>
          <a:xfrm>
            <a:off x="0" y="228600"/>
            <a:ext cx="9144000" cy="923330"/>
          </a:xfrm>
          <a:prstGeom prst="rect">
            <a:avLst/>
          </a:prstGeom>
          <a:noFill/>
        </p:spPr>
        <p:txBody>
          <a:bodyPr wrap="square" rtlCol="0">
            <a:spAutoFit/>
          </a:bodyPr>
          <a:lstStyle/>
          <a:p>
            <a:pPr algn="ctr"/>
            <a:r>
              <a:rPr lang="en-CA" sz="5400" spc="-150" dirty="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cs typeface="Arial" charset="0"/>
              </a:rPr>
              <a:t>www.uwinnipeg.ca/ius</a:t>
            </a:r>
          </a:p>
        </p:txBody>
      </p:sp>
    </p:spTree>
    <p:extLst>
      <p:ext uri="{BB962C8B-B14F-4D97-AF65-F5344CB8AC3E}">
        <p14:creationId xmlns:p14="http://schemas.microsoft.com/office/powerpoint/2010/main" val="2563442738"/>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83264"/>
          </a:xfrm>
        </p:spPr>
        <p:txBody>
          <a:bodyPr/>
          <a:lstStyle/>
          <a:p>
            <a:r>
              <a:rPr lang="en-US" dirty="0" smtClean="0"/>
              <a:t>Thanks to:</a:t>
            </a:r>
            <a:endParaRPr lang="en-CA" dirty="0"/>
          </a:p>
        </p:txBody>
      </p:sp>
      <p:sp>
        <p:nvSpPr>
          <p:cNvPr id="3" name="Text Placeholder 2"/>
          <p:cNvSpPr>
            <a:spLocks noGrp="1"/>
          </p:cNvSpPr>
          <p:nvPr>
            <p:ph type="body" sz="quarter" idx="10"/>
          </p:nvPr>
        </p:nvSpPr>
        <p:spPr>
          <a:xfrm>
            <a:off x="381000" y="1411552"/>
            <a:ext cx="8382000" cy="2406813"/>
          </a:xfrm>
        </p:spPr>
        <p:txBody>
          <a:bodyPr/>
          <a:lstStyle/>
          <a:p>
            <a:r>
              <a:rPr lang="en-US" dirty="0" smtClean="0"/>
              <a:t>HRSDC</a:t>
            </a:r>
          </a:p>
          <a:p>
            <a:r>
              <a:rPr lang="en-US" dirty="0" smtClean="0"/>
              <a:t>Authors:</a:t>
            </a:r>
          </a:p>
          <a:p>
            <a:pPr lvl="1"/>
            <a:r>
              <a:rPr lang="en-US" dirty="0" smtClean="0"/>
              <a:t>Jino Distasio &amp; Scott McCullough</a:t>
            </a:r>
          </a:p>
          <a:p>
            <a:pPr lvl="1"/>
            <a:r>
              <a:rPr lang="en-US" dirty="0" smtClean="0"/>
              <a:t>Matthew Havens &amp; Zoe </a:t>
            </a:r>
            <a:r>
              <a:rPr lang="en-US" dirty="0" err="1" smtClean="0"/>
              <a:t>St.Aubin</a:t>
            </a:r>
            <a:endParaRPr lang="en-US" dirty="0" smtClean="0"/>
          </a:p>
          <a:p>
            <a:pPr lvl="1"/>
            <a:r>
              <a:rPr lang="en-US" smtClean="0"/>
              <a:t>Lise Gibbons</a:t>
            </a:r>
          </a:p>
        </p:txBody>
      </p:sp>
    </p:spTree>
    <p:extLst>
      <p:ext uri="{BB962C8B-B14F-4D97-AF65-F5344CB8AC3E}">
        <p14:creationId xmlns:p14="http://schemas.microsoft.com/office/powerpoint/2010/main" val="2721925761"/>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62600" y="4341752"/>
            <a:ext cx="2895600" cy="664797"/>
          </a:xfrm>
        </p:spPr>
        <p:txBody>
          <a:bodyPr/>
          <a:lstStyle/>
          <a:p>
            <a:r>
              <a:rPr lang="en-CA" dirty="0" smtClean="0"/>
              <a:t>Thanks!</a:t>
            </a:r>
            <a:endParaRPr lang="en-CA"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9200" y="4339590"/>
            <a:ext cx="1243584" cy="1363980"/>
          </a:xfrm>
          <a:prstGeom prst="rect">
            <a:avLst/>
          </a:prstGeom>
        </p:spPr>
      </p:pic>
    </p:spTree>
    <p:extLst>
      <p:ext uri="{BB962C8B-B14F-4D97-AF65-F5344CB8AC3E}">
        <p14:creationId xmlns:p14="http://schemas.microsoft.com/office/powerpoint/2010/main" val="261477889"/>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Text Placeholder 2"/>
          <p:cNvSpPr>
            <a:spLocks noGrp="1"/>
          </p:cNvSpPr>
          <p:nvPr>
            <p:ph type="body" sz="quarter" idx="10"/>
          </p:nvPr>
        </p:nvSpPr>
        <p:spPr/>
        <p:txBody>
          <a:bodyPr/>
          <a:lstStyle/>
          <a:p>
            <a:endParaRPr lang="en-CA"/>
          </a:p>
        </p:txBody>
      </p:sp>
    </p:spTree>
    <p:extLst>
      <p:ext uri="{BB962C8B-B14F-4D97-AF65-F5344CB8AC3E}">
        <p14:creationId xmlns:p14="http://schemas.microsoft.com/office/powerpoint/2010/main" val="3622034533"/>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2"/>
          <p:cNvSpPr>
            <a:spLocks noGrp="1" noChangeArrowheads="1"/>
          </p:cNvSpPr>
          <p:nvPr>
            <p:ph type="title"/>
          </p:nvPr>
        </p:nvSpPr>
        <p:spPr>
          <a:xfrm>
            <a:off x="-304800" y="333376"/>
            <a:ext cx="9024937" cy="443198"/>
          </a:xfrm>
        </p:spPr>
        <p:txBody>
          <a:bodyPr/>
          <a:lstStyle/>
          <a:p>
            <a:pPr algn="r"/>
            <a:r>
              <a:rPr lang="en-US" altLang="en-US" sz="3200" b="1" dirty="0">
                <a:latin typeface="Consolas" panose="020B0609020204030204" pitchFamily="49" charset="0"/>
                <a:cs typeface="Consolas" panose="020B0609020204030204" pitchFamily="49" charset="0"/>
              </a:rPr>
              <a:t>Success </a:t>
            </a:r>
            <a:r>
              <a:rPr lang="en-US" altLang="en-US" sz="3200" b="1" dirty="0" smtClean="0">
                <a:latin typeface="Consolas" panose="020B0609020204030204" pitchFamily="49" charset="0"/>
                <a:cs typeface="Consolas" panose="020B0609020204030204" pitchFamily="49" charset="0"/>
              </a:rPr>
              <a:t>Based Housing and Housing First</a:t>
            </a:r>
          </a:p>
        </p:txBody>
      </p:sp>
      <p:sp>
        <p:nvSpPr>
          <p:cNvPr id="29701" name="Rectangle 3"/>
          <p:cNvSpPr>
            <a:spLocks noGrp="1" noChangeArrowheads="1"/>
          </p:cNvSpPr>
          <p:nvPr>
            <p:ph type="body" idx="1"/>
          </p:nvPr>
        </p:nvSpPr>
        <p:spPr>
          <a:xfrm>
            <a:off x="5932319" y="2515617"/>
            <a:ext cx="1558925" cy="839787"/>
          </a:xfrm>
        </p:spPr>
        <p:txBody>
          <a:bodyPr/>
          <a:lstStyle/>
          <a:p>
            <a:pPr algn="ctr">
              <a:lnSpc>
                <a:spcPct val="90000"/>
              </a:lnSpc>
              <a:buFontTx/>
              <a:buNone/>
            </a:pPr>
            <a:endParaRPr lang="en-US" altLang="en-US" sz="2000" smtClean="0">
              <a:latin typeface="Arial" panose="020B0604020202020204" pitchFamily="34" charset="0"/>
            </a:endParaRPr>
          </a:p>
          <a:p>
            <a:pPr algn="ctr">
              <a:lnSpc>
                <a:spcPct val="90000"/>
              </a:lnSpc>
              <a:buFontTx/>
              <a:buNone/>
            </a:pPr>
            <a:endParaRPr lang="en-US" altLang="en-US" sz="2000" smtClean="0">
              <a:latin typeface="Arial" panose="020B0604020202020204" pitchFamily="34" charset="0"/>
            </a:endParaRPr>
          </a:p>
          <a:p>
            <a:pPr algn="ctr">
              <a:lnSpc>
                <a:spcPct val="90000"/>
              </a:lnSpc>
              <a:buFontTx/>
              <a:buNone/>
            </a:pPr>
            <a:endParaRPr lang="en-US" altLang="en-US" sz="2000" smtClean="0">
              <a:latin typeface="Arial" panose="020B0604020202020204" pitchFamily="34" charset="0"/>
            </a:endParaRPr>
          </a:p>
          <a:p>
            <a:pPr algn="ctr">
              <a:lnSpc>
                <a:spcPct val="90000"/>
              </a:lnSpc>
              <a:buFontTx/>
              <a:buNone/>
            </a:pPr>
            <a:endParaRPr lang="en-US" altLang="en-US" sz="3600" smtClean="0">
              <a:latin typeface="Arial" panose="020B0604020202020204" pitchFamily="34" charset="0"/>
            </a:endParaRPr>
          </a:p>
        </p:txBody>
      </p:sp>
      <p:sp>
        <p:nvSpPr>
          <p:cNvPr id="4" name="Rectangle 3"/>
          <p:cNvSpPr/>
          <p:nvPr/>
        </p:nvSpPr>
        <p:spPr>
          <a:xfrm>
            <a:off x="1850856" y="1937767"/>
            <a:ext cx="1219200" cy="1219200"/>
          </a:xfrm>
          <a:prstGeom prst="rect">
            <a:avLst/>
          </a:prstGeom>
          <a:solidFill>
            <a:srgbClr val="0070C0"/>
          </a:solidFill>
          <a:ln/>
        </p:spPr>
        <p:style>
          <a:lnRef idx="1">
            <a:schemeClr val="accent1"/>
          </a:lnRef>
          <a:fillRef idx="3">
            <a:schemeClr val="accent1"/>
          </a:fillRef>
          <a:effectRef idx="2">
            <a:schemeClr val="accent1"/>
          </a:effectRef>
          <a:fontRef idx="minor">
            <a:schemeClr val="lt1"/>
          </a:fontRef>
        </p:style>
        <p:txBody>
          <a:bodyPr/>
          <a:lstStyle/>
          <a:p>
            <a:pPr>
              <a:defRPr/>
            </a:pPr>
            <a:endParaRPr lang="en-US" dirty="0"/>
          </a:p>
          <a:p>
            <a:pPr algn="ctr">
              <a:defRPr/>
            </a:pPr>
            <a:r>
              <a:rPr lang="en-US" b="1" dirty="0">
                <a:solidFill>
                  <a:schemeClr val="tx1"/>
                </a:solidFill>
              </a:rPr>
              <a:t>Housing</a:t>
            </a:r>
          </a:p>
          <a:p>
            <a:pPr algn="ctr">
              <a:defRPr/>
            </a:pPr>
            <a:r>
              <a:rPr lang="en-US" b="1" dirty="0">
                <a:solidFill>
                  <a:schemeClr val="tx1"/>
                </a:solidFill>
              </a:rPr>
              <a:t>Subsidies</a:t>
            </a:r>
          </a:p>
        </p:txBody>
      </p:sp>
      <p:sp>
        <p:nvSpPr>
          <p:cNvPr id="3" name="TextBox 2"/>
          <p:cNvSpPr txBox="1">
            <a:spLocks noChangeArrowheads="1"/>
          </p:cNvSpPr>
          <p:nvPr/>
        </p:nvSpPr>
        <p:spPr bwMode="auto">
          <a:xfrm>
            <a:off x="3301831" y="2193354"/>
            <a:ext cx="4048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4000"/>
              <a:t>+</a:t>
            </a:r>
          </a:p>
        </p:txBody>
      </p:sp>
      <p:sp>
        <p:nvSpPr>
          <p:cNvPr id="9" name="Rectangle 8"/>
          <p:cNvSpPr/>
          <p:nvPr/>
        </p:nvSpPr>
        <p:spPr>
          <a:xfrm>
            <a:off x="5889456" y="1937767"/>
            <a:ext cx="1219200" cy="1219200"/>
          </a:xfrm>
          <a:prstGeom prst="rect">
            <a:avLst/>
          </a:prstGeom>
          <a:solidFill>
            <a:srgbClr val="0070C0"/>
          </a:solidFill>
          <a:ln/>
        </p:spPr>
        <p:style>
          <a:lnRef idx="1">
            <a:schemeClr val="accent1"/>
          </a:lnRef>
          <a:fillRef idx="3">
            <a:schemeClr val="accent1"/>
          </a:fillRef>
          <a:effectRef idx="2">
            <a:schemeClr val="accent1"/>
          </a:effectRef>
          <a:fontRef idx="minor">
            <a:schemeClr val="lt1"/>
          </a:fontRef>
        </p:style>
        <p:txBody>
          <a:bodyPr/>
          <a:lstStyle/>
          <a:p>
            <a:pPr>
              <a:defRPr/>
            </a:pPr>
            <a:endParaRPr lang="en-US" dirty="0"/>
          </a:p>
          <a:p>
            <a:pPr algn="ctr">
              <a:defRPr/>
            </a:pPr>
            <a:r>
              <a:rPr lang="en-US" b="1" dirty="0">
                <a:solidFill>
                  <a:schemeClr val="tx1"/>
                </a:solidFill>
              </a:rPr>
              <a:t>Housing</a:t>
            </a:r>
          </a:p>
          <a:p>
            <a:pPr algn="ctr">
              <a:defRPr/>
            </a:pPr>
            <a:r>
              <a:rPr lang="en-US" b="1" dirty="0">
                <a:solidFill>
                  <a:schemeClr val="tx1"/>
                </a:solidFill>
              </a:rPr>
              <a:t>First</a:t>
            </a:r>
          </a:p>
        </p:txBody>
      </p:sp>
      <p:sp>
        <p:nvSpPr>
          <p:cNvPr id="10" name="Rectangle 9"/>
          <p:cNvSpPr/>
          <p:nvPr/>
        </p:nvSpPr>
        <p:spPr>
          <a:xfrm>
            <a:off x="3947944" y="1936179"/>
            <a:ext cx="1219200" cy="1219200"/>
          </a:xfrm>
          <a:prstGeom prst="rect">
            <a:avLst/>
          </a:prstGeom>
          <a:solidFill>
            <a:srgbClr val="0070C0"/>
          </a:solidFill>
          <a:ln/>
        </p:spPr>
        <p:style>
          <a:lnRef idx="1">
            <a:schemeClr val="accent1"/>
          </a:lnRef>
          <a:fillRef idx="3">
            <a:schemeClr val="accent1"/>
          </a:fillRef>
          <a:effectRef idx="2">
            <a:schemeClr val="accent1"/>
          </a:effectRef>
          <a:fontRef idx="minor">
            <a:schemeClr val="lt1"/>
          </a:fontRef>
        </p:style>
        <p:txBody>
          <a:bodyPr/>
          <a:lstStyle/>
          <a:p>
            <a:pPr algn="ctr">
              <a:defRPr/>
            </a:pPr>
            <a:endParaRPr lang="en-US" b="1" dirty="0" smtClean="0">
              <a:solidFill>
                <a:schemeClr val="tx1"/>
              </a:solidFill>
            </a:endParaRPr>
          </a:p>
          <a:p>
            <a:pPr algn="ctr">
              <a:defRPr/>
            </a:pPr>
            <a:r>
              <a:rPr lang="en-US" b="1" dirty="0" smtClean="0">
                <a:solidFill>
                  <a:schemeClr val="tx1"/>
                </a:solidFill>
              </a:rPr>
              <a:t>Supports</a:t>
            </a:r>
            <a:endParaRPr lang="en-US" b="1" dirty="0">
              <a:solidFill>
                <a:schemeClr val="tx1"/>
              </a:solidFill>
            </a:endParaRPr>
          </a:p>
          <a:p>
            <a:pPr algn="ctr">
              <a:defRPr/>
            </a:pPr>
            <a:r>
              <a:rPr lang="en-US" b="1" dirty="0">
                <a:solidFill>
                  <a:schemeClr val="tx1"/>
                </a:solidFill>
              </a:rPr>
              <a:t>(</a:t>
            </a:r>
            <a:r>
              <a:rPr lang="en-US" b="1" dirty="0" smtClean="0">
                <a:solidFill>
                  <a:schemeClr val="tx1"/>
                </a:solidFill>
              </a:rPr>
              <a:t>ACT/ICM</a:t>
            </a:r>
            <a:r>
              <a:rPr lang="en-US" b="1" dirty="0">
                <a:solidFill>
                  <a:schemeClr val="tx1"/>
                </a:solidFill>
              </a:rPr>
              <a:t>)</a:t>
            </a:r>
          </a:p>
        </p:txBody>
      </p:sp>
      <p:sp>
        <p:nvSpPr>
          <p:cNvPr id="11" name="TextBox 10"/>
          <p:cNvSpPr txBox="1">
            <a:spLocks noChangeArrowheads="1"/>
          </p:cNvSpPr>
          <p:nvPr/>
        </p:nvSpPr>
        <p:spPr bwMode="auto">
          <a:xfrm>
            <a:off x="5386219" y="2193354"/>
            <a:ext cx="4048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4000"/>
              <a:t>=</a:t>
            </a:r>
          </a:p>
        </p:txBody>
      </p:sp>
      <p:sp>
        <p:nvSpPr>
          <p:cNvPr id="12" name="Rectangle 11"/>
          <p:cNvSpPr/>
          <p:nvPr/>
        </p:nvSpPr>
        <p:spPr>
          <a:xfrm>
            <a:off x="1850856" y="3893567"/>
            <a:ext cx="1219200" cy="1219200"/>
          </a:xfrm>
          <a:prstGeom prst="rect">
            <a:avLst/>
          </a:prstGeom>
          <a:solidFill>
            <a:srgbClr val="0070C0"/>
          </a:solidFill>
          <a:ln/>
        </p:spPr>
        <p:style>
          <a:lnRef idx="1">
            <a:schemeClr val="accent1"/>
          </a:lnRef>
          <a:fillRef idx="3">
            <a:schemeClr val="accent1"/>
          </a:fillRef>
          <a:effectRef idx="2">
            <a:schemeClr val="accent1"/>
          </a:effectRef>
          <a:fontRef idx="minor">
            <a:schemeClr val="lt1"/>
          </a:fontRef>
        </p:style>
        <p:txBody>
          <a:bodyPr/>
          <a:lstStyle/>
          <a:p>
            <a:pPr>
              <a:defRPr/>
            </a:pPr>
            <a:endParaRPr lang="en-US" dirty="0"/>
          </a:p>
          <a:p>
            <a:pPr algn="ctr">
              <a:defRPr/>
            </a:pPr>
            <a:r>
              <a:rPr lang="en-US" b="1" dirty="0">
                <a:solidFill>
                  <a:schemeClr val="tx1"/>
                </a:solidFill>
              </a:rPr>
              <a:t>Housing</a:t>
            </a:r>
          </a:p>
          <a:p>
            <a:pPr algn="ctr">
              <a:defRPr/>
            </a:pPr>
            <a:r>
              <a:rPr lang="en-US" b="1" dirty="0" smtClean="0">
                <a:solidFill>
                  <a:schemeClr val="tx1"/>
                </a:solidFill>
              </a:rPr>
              <a:t>Providers</a:t>
            </a:r>
            <a:endParaRPr lang="en-US" b="1" dirty="0">
              <a:solidFill>
                <a:schemeClr val="tx1"/>
              </a:solidFill>
            </a:endParaRPr>
          </a:p>
        </p:txBody>
      </p:sp>
      <p:sp>
        <p:nvSpPr>
          <p:cNvPr id="13" name="TextBox 12"/>
          <p:cNvSpPr txBox="1">
            <a:spLocks noChangeArrowheads="1"/>
          </p:cNvSpPr>
          <p:nvPr/>
        </p:nvSpPr>
        <p:spPr bwMode="auto">
          <a:xfrm>
            <a:off x="3301831" y="4149154"/>
            <a:ext cx="4048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4000"/>
              <a:t>+</a:t>
            </a:r>
          </a:p>
        </p:txBody>
      </p:sp>
      <p:sp>
        <p:nvSpPr>
          <p:cNvPr id="14" name="Rectangle 13"/>
          <p:cNvSpPr/>
          <p:nvPr/>
        </p:nvSpPr>
        <p:spPr>
          <a:xfrm>
            <a:off x="5889456" y="3893567"/>
            <a:ext cx="1219200" cy="1219200"/>
          </a:xfrm>
          <a:prstGeom prst="rect">
            <a:avLst/>
          </a:prstGeom>
          <a:solidFill>
            <a:srgbClr val="0070C0"/>
          </a:solidFill>
          <a:ln/>
        </p:spPr>
        <p:style>
          <a:lnRef idx="1">
            <a:schemeClr val="accent1"/>
          </a:lnRef>
          <a:fillRef idx="3">
            <a:schemeClr val="accent1"/>
          </a:fillRef>
          <a:effectRef idx="2">
            <a:schemeClr val="accent1"/>
          </a:effectRef>
          <a:fontRef idx="minor">
            <a:schemeClr val="lt1"/>
          </a:fontRef>
        </p:style>
        <p:txBody>
          <a:bodyPr/>
          <a:lstStyle/>
          <a:p>
            <a:pPr algn="ctr">
              <a:defRPr/>
            </a:pPr>
            <a:r>
              <a:rPr lang="en-US" b="1" dirty="0" smtClean="0">
                <a:solidFill>
                  <a:schemeClr val="tx1"/>
                </a:solidFill>
              </a:rPr>
              <a:t>Success</a:t>
            </a:r>
          </a:p>
          <a:p>
            <a:pPr algn="ctr">
              <a:defRPr/>
            </a:pPr>
            <a:r>
              <a:rPr lang="en-US" b="1" dirty="0" smtClean="0">
                <a:solidFill>
                  <a:schemeClr val="tx1"/>
                </a:solidFill>
              </a:rPr>
              <a:t>Based</a:t>
            </a:r>
          </a:p>
          <a:p>
            <a:pPr algn="ctr">
              <a:defRPr/>
            </a:pPr>
            <a:r>
              <a:rPr lang="en-US" b="1" dirty="0" smtClean="0">
                <a:solidFill>
                  <a:schemeClr val="tx1"/>
                </a:solidFill>
              </a:rPr>
              <a:t>Housing</a:t>
            </a:r>
            <a:endParaRPr lang="en-US" b="1" dirty="0">
              <a:solidFill>
                <a:schemeClr val="tx1"/>
              </a:solidFill>
            </a:endParaRPr>
          </a:p>
        </p:txBody>
      </p:sp>
      <p:sp>
        <p:nvSpPr>
          <p:cNvPr id="15" name="Rectangle 14"/>
          <p:cNvSpPr/>
          <p:nvPr/>
        </p:nvSpPr>
        <p:spPr>
          <a:xfrm>
            <a:off x="3947944" y="3893567"/>
            <a:ext cx="1219200" cy="1219200"/>
          </a:xfrm>
          <a:prstGeom prst="rect">
            <a:avLst/>
          </a:prstGeom>
          <a:solidFill>
            <a:srgbClr val="0070C0"/>
          </a:solidFill>
          <a:ln/>
        </p:spPr>
        <p:style>
          <a:lnRef idx="1">
            <a:schemeClr val="accent1"/>
          </a:lnRef>
          <a:fillRef idx="3">
            <a:schemeClr val="accent1"/>
          </a:fillRef>
          <a:effectRef idx="2">
            <a:schemeClr val="accent1"/>
          </a:effectRef>
          <a:fontRef idx="minor">
            <a:schemeClr val="lt1"/>
          </a:fontRef>
        </p:style>
        <p:txBody>
          <a:bodyPr/>
          <a:lstStyle/>
          <a:p>
            <a:pPr algn="ctr">
              <a:defRPr/>
            </a:pPr>
            <a:endParaRPr lang="en-US" b="1" dirty="0">
              <a:solidFill>
                <a:schemeClr val="tx1"/>
              </a:solidFill>
            </a:endParaRPr>
          </a:p>
          <a:p>
            <a:pPr algn="ctr">
              <a:defRPr/>
            </a:pPr>
            <a:r>
              <a:rPr lang="en-US" b="1" dirty="0">
                <a:solidFill>
                  <a:schemeClr val="tx1"/>
                </a:solidFill>
              </a:rPr>
              <a:t>Tenancy </a:t>
            </a:r>
          </a:p>
          <a:p>
            <a:pPr algn="ctr">
              <a:defRPr/>
            </a:pPr>
            <a:r>
              <a:rPr lang="en-US" b="1" dirty="0">
                <a:solidFill>
                  <a:schemeClr val="tx1"/>
                </a:solidFill>
              </a:rPr>
              <a:t>Support</a:t>
            </a:r>
          </a:p>
        </p:txBody>
      </p:sp>
      <p:sp>
        <p:nvSpPr>
          <p:cNvPr id="16" name="TextBox 15"/>
          <p:cNvSpPr txBox="1">
            <a:spLocks noChangeArrowheads="1"/>
          </p:cNvSpPr>
          <p:nvPr/>
        </p:nvSpPr>
        <p:spPr bwMode="auto">
          <a:xfrm>
            <a:off x="5386219" y="4149154"/>
            <a:ext cx="4048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4000"/>
              <a:t>=</a:t>
            </a:r>
          </a:p>
        </p:txBody>
      </p:sp>
      <p:sp>
        <p:nvSpPr>
          <p:cNvPr id="2" name="TextBox 1"/>
          <p:cNvSpPr txBox="1">
            <a:spLocks noChangeArrowheads="1"/>
          </p:cNvSpPr>
          <p:nvPr/>
        </p:nvSpPr>
        <p:spPr bwMode="auto">
          <a:xfrm rot="-1562690">
            <a:off x="606638" y="2886465"/>
            <a:ext cx="7451319"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CA" altLang="en-US" sz="6000" b="1" dirty="0">
                <a:solidFill>
                  <a:srgbClr val="FFFF00"/>
                </a:solidFill>
                <a:latin typeface="Consolas" panose="020B0609020204030204" pitchFamily="49" charset="0"/>
                <a:cs typeface="Consolas" panose="020B0609020204030204" pitchFamily="49" charset="0"/>
              </a:rPr>
              <a:t>Housing Stability</a:t>
            </a:r>
          </a:p>
        </p:txBody>
      </p:sp>
    </p:spTree>
    <p:extLst>
      <p:ext uri="{BB962C8B-B14F-4D97-AF65-F5344CB8AC3E}">
        <p14:creationId xmlns:p14="http://schemas.microsoft.com/office/powerpoint/2010/main" val="1054380540"/>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childTnLst>
                                </p:cTn>
                              </p:par>
                            </p:childTnLst>
                          </p:cTn>
                        </p:par>
                      </p:childTnLst>
                    </p:cTn>
                  </p:par>
                  <p:par>
                    <p:cTn id="12" fill="hold" nodeType="clickPar">
                      <p:stCondLst>
                        <p:cond delay="indefinite"/>
                      </p:stCondLst>
                      <p:childTnLst>
                        <p:par>
                          <p:cTn id="13" fill="hold" nodeType="withGroup">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500"/>
                                        <p:tgtEl>
                                          <p:spTgt spid="13"/>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500"/>
                                        <p:tgtEl>
                                          <p:spTgt spid="15"/>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500"/>
                                        <p:tgtEl>
                                          <p:spTgt spid="16"/>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500"/>
                                        <p:tgtEl>
                                          <p:spTgt spid="14"/>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2"/>
                                        </p:tgtEl>
                                        <p:attrNameLst>
                                          <p:attrName>style.visibility</p:attrName>
                                        </p:attrNameLst>
                                      </p:cBhvr>
                                      <p:to>
                                        <p:strVal val="visible"/>
                                      </p:to>
                                    </p:set>
                                    <p:animEffect transition="in" filter="fade">
                                      <p:cBhvr>
                                        <p:cTn id="5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p:bldP spid="9" grpId="0" animBg="1"/>
      <p:bldP spid="10" grpId="0" animBg="1"/>
      <p:bldP spid="11" grpId="0"/>
      <p:bldP spid="12" grpId="0" animBg="1"/>
      <p:bldP spid="13" grpId="0"/>
      <p:bldP spid="14" grpId="0" animBg="1"/>
      <p:bldP spid="15" grpId="0" animBg="1"/>
      <p:bldP spid="16" grpId="0"/>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bwMode="auto">
          <a:xfrm>
            <a:off x="0" y="1447800"/>
            <a:ext cx="9144000" cy="4876800"/>
          </a:xfrm>
          <a:prstGeom prst="rect">
            <a:avLst/>
          </a:prstGeom>
          <a:solidFill>
            <a:schemeClr val="tx1"/>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CA"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 name="Title 1"/>
          <p:cNvSpPr>
            <a:spLocks noGrp="1"/>
          </p:cNvSpPr>
          <p:nvPr>
            <p:ph type="title"/>
          </p:nvPr>
        </p:nvSpPr>
        <p:spPr>
          <a:xfrm>
            <a:off x="990600" y="706803"/>
            <a:ext cx="8382000" cy="664797"/>
          </a:xfrm>
        </p:spPr>
        <p:txBody>
          <a:bodyPr/>
          <a:lstStyle/>
          <a:p>
            <a:r>
              <a:rPr lang="en-US" dirty="0" smtClean="0"/>
              <a:t>Who we are:</a:t>
            </a:r>
            <a:endParaRPr lang="en-CA" dirty="0"/>
          </a:p>
        </p:txBody>
      </p:sp>
      <p:sp>
        <p:nvSpPr>
          <p:cNvPr id="5" name="Text Placeholder 4"/>
          <p:cNvSpPr>
            <a:spLocks noGrp="1"/>
          </p:cNvSpPr>
          <p:nvPr>
            <p:ph type="body" sz="quarter" idx="10"/>
          </p:nvPr>
        </p:nvSpPr>
        <p:spPr>
          <a:xfrm>
            <a:off x="381000" y="1411552"/>
            <a:ext cx="8382000" cy="1144929"/>
          </a:xfrm>
        </p:spPr>
        <p:txBody>
          <a:bodyPr/>
          <a:lstStyle/>
          <a:p>
            <a:endParaRPr lang="en-US" sz="2400" dirty="0" smtClean="0"/>
          </a:p>
          <a:p>
            <a:endParaRPr lang="en-US" sz="2400" dirty="0" smtClean="0"/>
          </a:p>
          <a:p>
            <a:endParaRPr lang="en-CA" sz="2400"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8093" y="1752600"/>
            <a:ext cx="1657989" cy="1828800"/>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35857" y="1752600"/>
            <a:ext cx="6327143" cy="1828800"/>
          </a:xfrm>
          <a:prstGeom prst="rect">
            <a:avLst/>
          </a:prstGeom>
        </p:spPr>
      </p:pic>
      <p:grpSp>
        <p:nvGrpSpPr>
          <p:cNvPr id="9" name="Group 8"/>
          <p:cNvGrpSpPr/>
          <p:nvPr/>
        </p:nvGrpSpPr>
        <p:grpSpPr>
          <a:xfrm>
            <a:off x="1142824" y="3819524"/>
            <a:ext cx="6934376" cy="2276476"/>
            <a:chOff x="990424" y="1414462"/>
            <a:chExt cx="6934376" cy="2276476"/>
          </a:xfrm>
        </p:grpSpPr>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90424" y="1414462"/>
              <a:ext cx="4200701" cy="2276475"/>
            </a:xfrm>
            <a:prstGeom prst="rect">
              <a:avLst/>
            </a:prstGeom>
          </p:spPr>
        </p:pic>
        <p:pic>
          <p:nvPicPr>
            <p:cNvPr id="11" name="Pictur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91125" y="1414463"/>
              <a:ext cx="2733675" cy="2276475"/>
            </a:xfrm>
            <a:prstGeom prst="rect">
              <a:avLst/>
            </a:prstGeom>
          </p:spPr>
        </p:pic>
      </p:grpSp>
    </p:spTree>
    <p:extLst>
      <p:ext uri="{BB962C8B-B14F-4D97-AF65-F5344CB8AC3E}">
        <p14:creationId xmlns:p14="http://schemas.microsoft.com/office/powerpoint/2010/main" val="698202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457200" y="427719"/>
            <a:ext cx="8229600" cy="1143000"/>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stStyle>
          <a:p>
            <a:r>
              <a:rPr lang="en-CA" altLang="en-US" dirty="0" smtClean="0"/>
              <a:t>The Housing Stability Index</a:t>
            </a:r>
            <a:endParaRPr lang="en-CA" altLang="en-US" dirty="0"/>
          </a:p>
        </p:txBody>
      </p:sp>
      <p:grpSp>
        <p:nvGrpSpPr>
          <p:cNvPr id="5" name="Group 3"/>
          <p:cNvGrpSpPr>
            <a:grpSpLocks/>
          </p:cNvGrpSpPr>
          <p:nvPr/>
        </p:nvGrpSpPr>
        <p:grpSpPr bwMode="auto">
          <a:xfrm>
            <a:off x="1143000" y="2401887"/>
            <a:ext cx="6934200" cy="1066800"/>
            <a:chOff x="624" y="1728"/>
            <a:chExt cx="4368" cy="672"/>
          </a:xfrm>
        </p:grpSpPr>
        <p:sp>
          <p:nvSpPr>
            <p:cNvPr id="6" name="Line 4"/>
            <p:cNvSpPr>
              <a:spLocks noChangeShapeType="1"/>
            </p:cNvSpPr>
            <p:nvPr/>
          </p:nvSpPr>
          <p:spPr bwMode="auto">
            <a:xfrm>
              <a:off x="624" y="1968"/>
              <a:ext cx="0" cy="192"/>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p>
          </p:txBody>
        </p:sp>
        <p:grpSp>
          <p:nvGrpSpPr>
            <p:cNvPr id="7" name="Group 5"/>
            <p:cNvGrpSpPr>
              <a:grpSpLocks/>
            </p:cNvGrpSpPr>
            <p:nvPr/>
          </p:nvGrpSpPr>
          <p:grpSpPr bwMode="auto">
            <a:xfrm>
              <a:off x="624" y="1728"/>
              <a:ext cx="4368" cy="672"/>
              <a:chOff x="624" y="1728"/>
              <a:chExt cx="4368" cy="672"/>
            </a:xfrm>
          </p:grpSpPr>
          <p:sp>
            <p:nvSpPr>
              <p:cNvPr id="8" name="Line 6"/>
              <p:cNvSpPr>
                <a:spLocks noChangeShapeType="1"/>
              </p:cNvSpPr>
              <p:nvPr/>
            </p:nvSpPr>
            <p:spPr bwMode="auto">
              <a:xfrm>
                <a:off x="624" y="2064"/>
                <a:ext cx="4368"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p>
            </p:txBody>
          </p:sp>
          <p:sp>
            <p:nvSpPr>
              <p:cNvPr id="9" name="Line 7"/>
              <p:cNvSpPr>
                <a:spLocks noChangeShapeType="1"/>
              </p:cNvSpPr>
              <p:nvPr/>
            </p:nvSpPr>
            <p:spPr bwMode="auto">
              <a:xfrm>
                <a:off x="2784" y="1728"/>
                <a:ext cx="0" cy="672"/>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p>
            </p:txBody>
          </p:sp>
          <p:sp>
            <p:nvSpPr>
              <p:cNvPr id="10" name="Line 8"/>
              <p:cNvSpPr>
                <a:spLocks noChangeShapeType="1"/>
              </p:cNvSpPr>
              <p:nvPr/>
            </p:nvSpPr>
            <p:spPr bwMode="auto">
              <a:xfrm>
                <a:off x="4992" y="1968"/>
                <a:ext cx="0" cy="192"/>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p>
            </p:txBody>
          </p:sp>
        </p:grpSp>
      </p:grpSp>
      <p:sp>
        <p:nvSpPr>
          <p:cNvPr id="11" name="Text Box 9"/>
          <p:cNvSpPr txBox="1">
            <a:spLocks noChangeArrowheads="1"/>
          </p:cNvSpPr>
          <p:nvPr/>
        </p:nvSpPr>
        <p:spPr bwMode="auto">
          <a:xfrm>
            <a:off x="304800" y="2706687"/>
            <a:ext cx="9271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200"/>
              <a:t>Absolutely </a:t>
            </a:r>
          </a:p>
          <a:p>
            <a:pPr eaLnBrk="1" hangingPunct="1">
              <a:spcBef>
                <a:spcPct val="0"/>
              </a:spcBef>
              <a:buFontTx/>
              <a:buNone/>
            </a:pPr>
            <a:r>
              <a:rPr lang="en-US" altLang="en-US" sz="1200"/>
              <a:t>Homeless</a:t>
            </a:r>
          </a:p>
        </p:txBody>
      </p:sp>
      <p:sp>
        <p:nvSpPr>
          <p:cNvPr id="12" name="Text Box 10"/>
          <p:cNvSpPr txBox="1">
            <a:spLocks noChangeArrowheads="1"/>
          </p:cNvSpPr>
          <p:nvPr/>
        </p:nvSpPr>
        <p:spPr bwMode="auto">
          <a:xfrm>
            <a:off x="8077200" y="2706687"/>
            <a:ext cx="8175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200"/>
              <a:t>Securely </a:t>
            </a:r>
          </a:p>
          <a:p>
            <a:pPr eaLnBrk="1" hangingPunct="1">
              <a:spcBef>
                <a:spcPct val="0"/>
              </a:spcBef>
              <a:buFontTx/>
              <a:buNone/>
            </a:pPr>
            <a:r>
              <a:rPr lang="en-US" altLang="en-US" sz="1200"/>
              <a:t>Housed</a:t>
            </a:r>
          </a:p>
        </p:txBody>
      </p:sp>
      <p:sp>
        <p:nvSpPr>
          <p:cNvPr id="13" name="Text Box 11"/>
          <p:cNvSpPr txBox="1">
            <a:spLocks noChangeArrowheads="1"/>
          </p:cNvSpPr>
          <p:nvPr/>
        </p:nvSpPr>
        <p:spPr bwMode="auto">
          <a:xfrm>
            <a:off x="990600" y="3163887"/>
            <a:ext cx="6858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50000"/>
              </a:spcBef>
              <a:buFontTx/>
              <a:buNone/>
            </a:pPr>
            <a:r>
              <a:rPr lang="en-US" altLang="en-US" sz="1200"/>
              <a:t>Shelter</a:t>
            </a:r>
          </a:p>
        </p:txBody>
      </p:sp>
      <p:sp>
        <p:nvSpPr>
          <p:cNvPr id="14" name="Text Box 12"/>
          <p:cNvSpPr txBox="1">
            <a:spLocks noChangeArrowheads="1"/>
          </p:cNvSpPr>
          <p:nvPr/>
        </p:nvSpPr>
        <p:spPr bwMode="auto">
          <a:xfrm>
            <a:off x="1600200" y="3163887"/>
            <a:ext cx="914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50000"/>
              </a:spcBef>
              <a:buFontTx/>
              <a:buNone/>
            </a:pPr>
            <a:r>
              <a:rPr lang="en-US" altLang="en-US" sz="1200"/>
              <a:t>Hidden Homeless</a:t>
            </a:r>
          </a:p>
        </p:txBody>
      </p:sp>
      <p:sp>
        <p:nvSpPr>
          <p:cNvPr id="15" name="Text Box 13"/>
          <p:cNvSpPr txBox="1">
            <a:spLocks noChangeArrowheads="1"/>
          </p:cNvSpPr>
          <p:nvPr/>
        </p:nvSpPr>
        <p:spPr bwMode="auto">
          <a:xfrm>
            <a:off x="3124200" y="3163887"/>
            <a:ext cx="6858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50000"/>
              </a:spcBef>
              <a:buFontTx/>
              <a:buNone/>
            </a:pPr>
            <a:r>
              <a:rPr lang="en-US" altLang="en-US" sz="1200"/>
              <a:t>SRO</a:t>
            </a:r>
          </a:p>
        </p:txBody>
      </p:sp>
      <p:sp>
        <p:nvSpPr>
          <p:cNvPr id="16" name="Text Box 14"/>
          <p:cNvSpPr txBox="1">
            <a:spLocks noChangeArrowheads="1"/>
          </p:cNvSpPr>
          <p:nvPr/>
        </p:nvSpPr>
        <p:spPr bwMode="auto">
          <a:xfrm>
            <a:off x="2362200" y="3163887"/>
            <a:ext cx="838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50000"/>
              </a:spcBef>
              <a:buFontTx/>
              <a:buNone/>
            </a:pPr>
            <a:r>
              <a:rPr lang="en-US" altLang="en-US" sz="1200"/>
              <a:t>Rooming House</a:t>
            </a:r>
          </a:p>
        </p:txBody>
      </p:sp>
      <p:sp>
        <p:nvSpPr>
          <p:cNvPr id="17" name="Text Box 15"/>
          <p:cNvSpPr txBox="1">
            <a:spLocks noChangeArrowheads="1"/>
          </p:cNvSpPr>
          <p:nvPr/>
        </p:nvSpPr>
        <p:spPr bwMode="auto">
          <a:xfrm>
            <a:off x="3490913" y="3163887"/>
            <a:ext cx="1042987"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50000"/>
              </a:spcBef>
              <a:buFontTx/>
              <a:buNone/>
            </a:pPr>
            <a:r>
              <a:rPr lang="en-US" altLang="en-US" sz="1200" dirty="0"/>
              <a:t>Transitional/ Supportive</a:t>
            </a:r>
          </a:p>
        </p:txBody>
      </p:sp>
      <p:sp>
        <p:nvSpPr>
          <p:cNvPr id="18" name="Text Box 16"/>
          <p:cNvSpPr txBox="1">
            <a:spLocks noChangeArrowheads="1"/>
          </p:cNvSpPr>
          <p:nvPr/>
        </p:nvSpPr>
        <p:spPr bwMode="auto">
          <a:xfrm>
            <a:off x="2971800" y="4078287"/>
            <a:ext cx="3124200" cy="646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50000"/>
              </a:spcBef>
              <a:buFontTx/>
              <a:buNone/>
            </a:pPr>
            <a:r>
              <a:rPr lang="en-US" altLang="en-US" sz="1800"/>
              <a:t>Level of Quality, Volatility  and Security</a:t>
            </a:r>
          </a:p>
        </p:txBody>
      </p:sp>
      <p:grpSp>
        <p:nvGrpSpPr>
          <p:cNvPr id="19" name="Group 17"/>
          <p:cNvGrpSpPr>
            <a:grpSpLocks/>
          </p:cNvGrpSpPr>
          <p:nvPr/>
        </p:nvGrpSpPr>
        <p:grpSpPr bwMode="auto">
          <a:xfrm>
            <a:off x="3276600" y="3849687"/>
            <a:ext cx="2514600" cy="0"/>
            <a:chOff x="2064" y="2544"/>
            <a:chExt cx="1584" cy="0"/>
          </a:xfrm>
        </p:grpSpPr>
        <p:sp>
          <p:nvSpPr>
            <p:cNvPr id="20" name="Line 18"/>
            <p:cNvSpPr>
              <a:spLocks noChangeShapeType="1"/>
            </p:cNvSpPr>
            <p:nvPr/>
          </p:nvSpPr>
          <p:spPr bwMode="auto">
            <a:xfrm>
              <a:off x="2256" y="2544"/>
              <a:ext cx="13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p>
          </p:txBody>
        </p:sp>
        <p:sp>
          <p:nvSpPr>
            <p:cNvPr id="21" name="Line 19"/>
            <p:cNvSpPr>
              <a:spLocks noChangeShapeType="1"/>
            </p:cNvSpPr>
            <p:nvPr/>
          </p:nvSpPr>
          <p:spPr bwMode="auto">
            <a:xfrm flipH="1">
              <a:off x="2064" y="2544"/>
              <a:ext cx="624"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p>
          </p:txBody>
        </p:sp>
      </p:grpSp>
      <p:sp>
        <p:nvSpPr>
          <p:cNvPr id="22" name="Text Box 20"/>
          <p:cNvSpPr txBox="1">
            <a:spLocks noChangeArrowheads="1"/>
          </p:cNvSpPr>
          <p:nvPr/>
        </p:nvSpPr>
        <p:spPr bwMode="auto">
          <a:xfrm>
            <a:off x="5334000" y="1792287"/>
            <a:ext cx="27432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50000"/>
              </a:spcBef>
              <a:buFontTx/>
              <a:buNone/>
            </a:pPr>
            <a:r>
              <a:rPr lang="en-US" altLang="en-US" sz="1800" dirty="0"/>
              <a:t>Increasing Right to Tenure</a:t>
            </a:r>
          </a:p>
        </p:txBody>
      </p:sp>
      <p:sp>
        <p:nvSpPr>
          <p:cNvPr id="23" name="Text Box 21"/>
          <p:cNvSpPr txBox="1">
            <a:spLocks noChangeArrowheads="1"/>
          </p:cNvSpPr>
          <p:nvPr/>
        </p:nvSpPr>
        <p:spPr bwMode="auto">
          <a:xfrm>
            <a:off x="1371600" y="1792287"/>
            <a:ext cx="28956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50000"/>
              </a:spcBef>
              <a:buFontTx/>
              <a:buNone/>
            </a:pPr>
            <a:r>
              <a:rPr lang="en-US" altLang="en-US" sz="1800" dirty="0"/>
              <a:t>Limited to no Right to Tenure</a:t>
            </a:r>
          </a:p>
        </p:txBody>
      </p:sp>
      <p:sp>
        <p:nvSpPr>
          <p:cNvPr id="24" name="Text Box 22"/>
          <p:cNvSpPr txBox="1">
            <a:spLocks noChangeArrowheads="1"/>
          </p:cNvSpPr>
          <p:nvPr/>
        </p:nvSpPr>
        <p:spPr bwMode="auto">
          <a:xfrm>
            <a:off x="6002338" y="3163887"/>
            <a:ext cx="1143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50000"/>
              </a:spcBef>
              <a:buFontTx/>
              <a:buNone/>
            </a:pPr>
            <a:r>
              <a:rPr lang="en-US" altLang="en-US" sz="1200"/>
              <a:t>Unaffordable Housing</a:t>
            </a:r>
          </a:p>
        </p:txBody>
      </p:sp>
      <p:sp>
        <p:nvSpPr>
          <p:cNvPr id="25" name="Text Box 23"/>
          <p:cNvSpPr txBox="1">
            <a:spLocks noChangeArrowheads="1"/>
          </p:cNvSpPr>
          <p:nvPr/>
        </p:nvSpPr>
        <p:spPr bwMode="auto">
          <a:xfrm>
            <a:off x="4762500" y="3163887"/>
            <a:ext cx="1143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50000"/>
              </a:spcBef>
              <a:buFontTx/>
              <a:buNone/>
            </a:pPr>
            <a:r>
              <a:rPr lang="en-US" altLang="en-US" sz="1200"/>
              <a:t>Core Housing Need</a:t>
            </a:r>
          </a:p>
        </p:txBody>
      </p:sp>
      <p:sp>
        <p:nvSpPr>
          <p:cNvPr id="26" name="Text Box 24"/>
          <p:cNvSpPr txBox="1">
            <a:spLocks noChangeArrowheads="1"/>
          </p:cNvSpPr>
          <p:nvPr/>
        </p:nvSpPr>
        <p:spPr bwMode="auto">
          <a:xfrm>
            <a:off x="7277100" y="3163887"/>
            <a:ext cx="1143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50000"/>
              </a:spcBef>
              <a:buFontTx/>
              <a:buNone/>
            </a:pPr>
            <a:r>
              <a:rPr lang="en-US" altLang="en-US" sz="1200"/>
              <a:t>Affordable Housing</a:t>
            </a:r>
          </a:p>
        </p:txBody>
      </p:sp>
      <p:sp>
        <p:nvSpPr>
          <p:cNvPr id="27" name="Text Box 25"/>
          <p:cNvSpPr txBox="1">
            <a:spLocks noChangeArrowheads="1"/>
          </p:cNvSpPr>
          <p:nvPr/>
        </p:nvSpPr>
        <p:spPr bwMode="auto">
          <a:xfrm>
            <a:off x="609600" y="3849687"/>
            <a:ext cx="1219200" cy="646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50000"/>
              </a:spcBef>
              <a:buFontTx/>
              <a:buNone/>
            </a:pPr>
            <a:r>
              <a:rPr lang="en-US" altLang="en-US" sz="1200" dirty="0"/>
              <a:t>Lack of Quality, and Security High Volatility </a:t>
            </a:r>
          </a:p>
        </p:txBody>
      </p:sp>
      <p:sp>
        <p:nvSpPr>
          <p:cNvPr id="28" name="Text Box 26"/>
          <p:cNvSpPr txBox="1">
            <a:spLocks noChangeArrowheads="1"/>
          </p:cNvSpPr>
          <p:nvPr/>
        </p:nvSpPr>
        <p:spPr bwMode="auto">
          <a:xfrm>
            <a:off x="7620000" y="3849687"/>
            <a:ext cx="1295400" cy="646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50000"/>
              </a:spcBef>
              <a:buFontTx/>
              <a:buNone/>
            </a:pPr>
            <a:r>
              <a:rPr lang="en-US" altLang="en-US" sz="1200"/>
              <a:t>High Quality,   with Security     No Volatility </a:t>
            </a:r>
          </a:p>
        </p:txBody>
      </p:sp>
      <p:pic>
        <p:nvPicPr>
          <p:cNvPr id="29" name="Picture 3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657850"/>
            <a:ext cx="1922463" cy="1262063"/>
          </a:xfrm>
          <a:prstGeom prst="rect">
            <a:avLst/>
          </a:prstGeom>
          <a:noFill/>
          <a:ln w="25400">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 name="Picture 3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9912" y="5638800"/>
            <a:ext cx="1893888" cy="1262063"/>
          </a:xfrm>
          <a:prstGeom prst="rect">
            <a:avLst/>
          </a:prstGeom>
          <a:noFill/>
          <a:ln w="25400">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2" name="Picture 3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4400" y="5638800"/>
            <a:ext cx="1524000" cy="1223963"/>
          </a:xfrm>
          <a:prstGeom prst="rect">
            <a:avLst/>
          </a:prstGeom>
          <a:noFill/>
          <a:ln w="25400">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 name="Picture 3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48400" y="5638800"/>
            <a:ext cx="1655763" cy="1219200"/>
          </a:xfrm>
          <a:prstGeom prst="rect">
            <a:avLst/>
          </a:prstGeom>
          <a:noFill/>
          <a:ln w="25400">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 name="Picture 3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48600" y="5638800"/>
            <a:ext cx="1301750" cy="1225550"/>
          </a:xfrm>
          <a:prstGeom prst="rect">
            <a:avLst/>
          </a:prstGeom>
          <a:noFill/>
          <a:ln w="25400">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 name="Picture 3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33800" y="5638800"/>
            <a:ext cx="1092200" cy="1262063"/>
          </a:xfrm>
          <a:prstGeom prst="rect">
            <a:avLst/>
          </a:prstGeom>
          <a:noFill/>
          <a:ln w="25400">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5" name="Line 39"/>
          <p:cNvSpPr>
            <a:spLocks noChangeShapeType="1"/>
          </p:cNvSpPr>
          <p:nvPr/>
        </p:nvSpPr>
        <p:spPr bwMode="auto">
          <a:xfrm>
            <a:off x="0" y="5638800"/>
            <a:ext cx="9144000" cy="0"/>
          </a:xfrm>
          <a:prstGeom prst="line">
            <a:avLst/>
          </a:prstGeom>
          <a:noFill/>
          <a:ln w="7620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p>
        </p:txBody>
      </p:sp>
    </p:spTree>
    <p:extLst>
      <p:ext uri="{BB962C8B-B14F-4D97-AF65-F5344CB8AC3E}">
        <p14:creationId xmlns:p14="http://schemas.microsoft.com/office/powerpoint/2010/main" val="2172209971"/>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8336"/>
            <a:ext cx="8382000" cy="683264"/>
          </a:xfrm>
        </p:spPr>
        <p:txBody>
          <a:bodyPr/>
          <a:lstStyle/>
          <a:p>
            <a:r>
              <a:rPr lang="en-US" dirty="0" smtClean="0"/>
              <a:t>Objective of this presentation:</a:t>
            </a:r>
            <a:endParaRPr lang="en-CA" dirty="0"/>
          </a:p>
        </p:txBody>
      </p:sp>
      <p:sp>
        <p:nvSpPr>
          <p:cNvPr id="3" name="Content Placeholder 2"/>
          <p:cNvSpPr>
            <a:spLocks noGrp="1"/>
          </p:cNvSpPr>
          <p:nvPr>
            <p:ph idx="1"/>
          </p:nvPr>
        </p:nvSpPr>
        <p:spPr>
          <a:xfrm>
            <a:off x="685800" y="2245787"/>
            <a:ext cx="8382000" cy="2514600"/>
          </a:xfrm>
        </p:spPr>
        <p:txBody>
          <a:bodyPr/>
          <a:lstStyle/>
          <a:p>
            <a:pPr marL="0" indent="0">
              <a:buNone/>
            </a:pPr>
            <a:r>
              <a:rPr lang="en-CA" dirty="0"/>
              <a:t>“This presentation offers practical tools and direction by which housing and housing related agencies can think more broadly about how and why they should support vulnerable tenants to remain housed as challenges and difficulties arise” </a:t>
            </a:r>
          </a:p>
          <a:p>
            <a:endParaRPr lang="en-CA" dirty="0"/>
          </a:p>
        </p:txBody>
      </p:sp>
      <p:sp>
        <p:nvSpPr>
          <p:cNvPr id="4" name="Title 1"/>
          <p:cNvSpPr txBox="1">
            <a:spLocks/>
          </p:cNvSpPr>
          <p:nvPr/>
        </p:nvSpPr>
        <p:spPr>
          <a:xfrm>
            <a:off x="685800" y="1524000"/>
            <a:ext cx="7086600" cy="569387"/>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stStyle>
          <a:p>
            <a:r>
              <a:rPr lang="en-CA" sz="4000" dirty="0" smtClean="0"/>
              <a:t>Supporting Success in Housing:</a:t>
            </a:r>
            <a:endParaRPr lang="en-CA" sz="4000" dirty="0"/>
          </a:p>
        </p:txBody>
      </p:sp>
      <p:sp>
        <p:nvSpPr>
          <p:cNvPr id="5" name="Content Placeholder 2"/>
          <p:cNvSpPr txBox="1">
            <a:spLocks/>
          </p:cNvSpPr>
          <p:nvPr/>
        </p:nvSpPr>
        <p:spPr>
          <a:xfrm>
            <a:off x="685800" y="5446187"/>
            <a:ext cx="8382000" cy="898708"/>
          </a:xfrm>
          <a:prstGeom prst="rect">
            <a:avLst/>
          </a:prstGeom>
        </p:spPr>
        <p:txBody>
          <a:bodyPr vert="horz" lIns="0" tIns="0" rIns="0" bIns="0" rtlCol="0">
            <a:spAutoFit/>
          </a:bodyPr>
          <a:lstStyle>
            <a:lvl1pPr marL="396875" indent="-396875" algn="l" defTabSz="914363" rtl="0" eaLnBrk="1" latinLnBrk="0" hangingPunct="1">
              <a:lnSpc>
                <a:spcPct val="90000"/>
              </a:lnSpc>
              <a:spcBef>
                <a:spcPct val="20000"/>
              </a:spcBef>
              <a:buFontTx/>
              <a:buBlip>
                <a:blip r:embed="rId3"/>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4"/>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Tx/>
              <a:buNone/>
            </a:pPr>
            <a:r>
              <a:rPr lang="en-US" dirty="0" smtClean="0"/>
              <a:t>Agencies currently providing housing, but not services, or working from Housing First principles.</a:t>
            </a:r>
            <a:endParaRPr lang="en-CA" dirty="0"/>
          </a:p>
        </p:txBody>
      </p:sp>
      <p:sp>
        <p:nvSpPr>
          <p:cNvPr id="6" name="Title 1"/>
          <p:cNvSpPr txBox="1">
            <a:spLocks/>
          </p:cNvSpPr>
          <p:nvPr/>
        </p:nvSpPr>
        <p:spPr>
          <a:xfrm>
            <a:off x="685800" y="4724400"/>
            <a:ext cx="8305800" cy="553998"/>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stStyle>
          <a:p>
            <a:r>
              <a:rPr lang="en-CA" sz="4000" dirty="0" smtClean="0"/>
              <a:t>Audience for this presentation and report:</a:t>
            </a:r>
            <a:endParaRPr lang="en-CA" sz="4000" dirty="0"/>
          </a:p>
        </p:txBody>
      </p:sp>
    </p:spTree>
    <p:extLst>
      <p:ext uri="{BB962C8B-B14F-4D97-AF65-F5344CB8AC3E}">
        <p14:creationId xmlns:p14="http://schemas.microsoft.com/office/powerpoint/2010/main" val="396849191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fade">
                                      <p:cBhvr>
                                        <p:cTn id="15" dur="500"/>
                                        <p:tgtEl>
                                          <p:spTgt spid="5">
                                            <p:txEl>
                                              <p:pRg st="0" end="0"/>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5" grpId="0" build="p"/>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8336"/>
            <a:ext cx="8382000" cy="683264"/>
          </a:xfrm>
        </p:spPr>
        <p:txBody>
          <a:bodyPr/>
          <a:lstStyle/>
          <a:p>
            <a:r>
              <a:rPr lang="en-US" dirty="0" smtClean="0"/>
              <a:t>Project Background:</a:t>
            </a:r>
            <a:endParaRPr lang="en-CA" dirty="0"/>
          </a:p>
        </p:txBody>
      </p:sp>
      <p:sp>
        <p:nvSpPr>
          <p:cNvPr id="3" name="Text Placeholder 2"/>
          <p:cNvSpPr>
            <a:spLocks noGrp="1"/>
          </p:cNvSpPr>
          <p:nvPr>
            <p:ph type="body" sz="quarter" idx="10"/>
          </p:nvPr>
        </p:nvSpPr>
        <p:spPr>
          <a:xfrm>
            <a:off x="685800" y="1411552"/>
            <a:ext cx="7848600" cy="786369"/>
          </a:xfrm>
        </p:spPr>
        <p:txBody>
          <a:bodyPr/>
          <a:lstStyle/>
          <a:p>
            <a:r>
              <a:rPr lang="en-US" sz="2800" dirty="0" smtClean="0"/>
              <a:t>The Winnipeg Site of the At Home project had higher re-housing rates than other sites.</a:t>
            </a:r>
            <a:endParaRPr lang="en-CA" sz="2800" dirty="0"/>
          </a:p>
        </p:txBody>
      </p:sp>
      <p:sp>
        <p:nvSpPr>
          <p:cNvPr id="4" name="Title 1"/>
          <p:cNvSpPr txBox="1">
            <a:spLocks/>
          </p:cNvSpPr>
          <p:nvPr/>
        </p:nvSpPr>
        <p:spPr>
          <a:xfrm>
            <a:off x="990600" y="2362200"/>
            <a:ext cx="8382000" cy="569387"/>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stStyle>
          <a:p>
            <a:r>
              <a:rPr lang="en-CA" sz="4000" dirty="0" smtClean="0"/>
              <a:t>Rehousing Challenges:</a:t>
            </a:r>
            <a:endParaRPr lang="en-CA" sz="4000" dirty="0"/>
          </a:p>
        </p:txBody>
      </p:sp>
      <p:sp>
        <p:nvSpPr>
          <p:cNvPr id="5" name="Text Placeholder 2"/>
          <p:cNvSpPr txBox="1">
            <a:spLocks/>
          </p:cNvSpPr>
          <p:nvPr/>
        </p:nvSpPr>
        <p:spPr>
          <a:xfrm>
            <a:off x="762000" y="3122341"/>
            <a:ext cx="8382000" cy="2351413"/>
          </a:xfrm>
          <a:prstGeom prst="rect">
            <a:avLst/>
          </a:prstGeom>
        </p:spPr>
        <p:txBody>
          <a:bodyPr vert="horz" lIns="0" tIns="0" rIns="0" bIns="0" rtlCol="0">
            <a:spAutoFit/>
          </a:bodyPr>
          <a:lstStyle>
            <a:lvl1pPr marL="396875" indent="-396875" algn="l" defTabSz="914363" rtl="0" eaLnBrk="1" latinLnBrk="0" hangingPunct="1">
              <a:lnSpc>
                <a:spcPct val="90000"/>
              </a:lnSpc>
              <a:spcBef>
                <a:spcPct val="20000"/>
              </a:spcBef>
              <a:buFontTx/>
              <a:buBlip>
                <a:blip r:embed="rId3"/>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4"/>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CA" sz="2800" dirty="0" smtClean="0"/>
              <a:t>High stress on participants / tenants</a:t>
            </a:r>
          </a:p>
          <a:p>
            <a:r>
              <a:rPr lang="en-CA" sz="2800" dirty="0"/>
              <a:t>Expensive for the project and housing agencies</a:t>
            </a:r>
          </a:p>
          <a:p>
            <a:r>
              <a:rPr lang="en-CA" sz="2800" dirty="0" smtClean="0"/>
              <a:t>High stress on staff – multiple rehousing events</a:t>
            </a:r>
          </a:p>
          <a:p>
            <a:endParaRPr lang="en-CA" sz="2800" dirty="0" smtClean="0"/>
          </a:p>
          <a:p>
            <a:endParaRPr lang="en-CA" sz="2800" dirty="0"/>
          </a:p>
        </p:txBody>
      </p:sp>
      <p:sp>
        <p:nvSpPr>
          <p:cNvPr id="6" name="Title 1"/>
          <p:cNvSpPr txBox="1">
            <a:spLocks/>
          </p:cNvSpPr>
          <p:nvPr/>
        </p:nvSpPr>
        <p:spPr>
          <a:xfrm>
            <a:off x="1066800" y="4876800"/>
            <a:ext cx="8382000" cy="569387"/>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stStyle>
          <a:p>
            <a:r>
              <a:rPr lang="en-CA" sz="4000" dirty="0" smtClean="0"/>
              <a:t>Response:</a:t>
            </a:r>
            <a:endParaRPr lang="en-CA" sz="4000" dirty="0"/>
          </a:p>
        </p:txBody>
      </p:sp>
      <p:sp>
        <p:nvSpPr>
          <p:cNvPr id="7" name="Text Placeholder 2"/>
          <p:cNvSpPr txBox="1">
            <a:spLocks/>
          </p:cNvSpPr>
          <p:nvPr/>
        </p:nvSpPr>
        <p:spPr>
          <a:xfrm>
            <a:off x="762000" y="5593119"/>
            <a:ext cx="8382000" cy="1809726"/>
          </a:xfrm>
          <a:prstGeom prst="rect">
            <a:avLst/>
          </a:prstGeom>
        </p:spPr>
        <p:txBody>
          <a:bodyPr vert="horz" lIns="0" tIns="0" rIns="0" bIns="0" rtlCol="0">
            <a:spAutoFit/>
          </a:bodyPr>
          <a:lstStyle>
            <a:lvl1pPr marL="396875" indent="-396875" algn="l" defTabSz="914363" rtl="0" eaLnBrk="1" latinLnBrk="0" hangingPunct="1">
              <a:lnSpc>
                <a:spcPct val="90000"/>
              </a:lnSpc>
              <a:spcBef>
                <a:spcPct val="20000"/>
              </a:spcBef>
              <a:buFontTx/>
              <a:buBlip>
                <a:blip r:embed="rId3"/>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4"/>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CA" sz="2800" dirty="0" smtClean="0"/>
              <a:t>Eviction Prevention Strategies</a:t>
            </a:r>
          </a:p>
          <a:p>
            <a:r>
              <a:rPr lang="en-CA" sz="2800" dirty="0" smtClean="0"/>
              <a:t>Housing Retention Strategies</a:t>
            </a:r>
          </a:p>
          <a:p>
            <a:endParaRPr lang="en-CA" sz="2800" dirty="0" smtClean="0"/>
          </a:p>
          <a:p>
            <a:endParaRPr lang="en-CA" sz="2800" dirty="0"/>
          </a:p>
        </p:txBody>
      </p:sp>
    </p:spTree>
    <p:extLst>
      <p:ext uri="{BB962C8B-B14F-4D97-AF65-F5344CB8AC3E}">
        <p14:creationId xmlns:p14="http://schemas.microsoft.com/office/powerpoint/2010/main" val="13874910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83264"/>
          </a:xfrm>
        </p:spPr>
        <p:txBody>
          <a:bodyPr/>
          <a:lstStyle/>
          <a:p>
            <a:r>
              <a:rPr lang="en-US" dirty="0" smtClean="0"/>
              <a:t>Why are supports important?	</a:t>
            </a:r>
            <a:endParaRPr lang="en-CA" dirty="0"/>
          </a:p>
        </p:txBody>
      </p:sp>
      <p:sp>
        <p:nvSpPr>
          <p:cNvPr id="3" name="Text Placeholder 2"/>
          <p:cNvSpPr>
            <a:spLocks noGrp="1"/>
          </p:cNvSpPr>
          <p:nvPr>
            <p:ph type="body" sz="quarter" idx="10"/>
          </p:nvPr>
        </p:nvSpPr>
        <p:spPr>
          <a:xfrm>
            <a:off x="381000" y="1411552"/>
            <a:ext cx="8382000" cy="455509"/>
          </a:xfrm>
        </p:spPr>
        <p:txBody>
          <a:bodyPr/>
          <a:lstStyle/>
          <a:p>
            <a:r>
              <a:rPr lang="en-US" dirty="0" smtClean="0"/>
              <a:t>Joes thoughts here</a:t>
            </a:r>
            <a:endParaRPr lang="en-CA" dirty="0"/>
          </a:p>
        </p:txBody>
      </p:sp>
    </p:spTree>
    <p:extLst>
      <p:ext uri="{BB962C8B-B14F-4D97-AF65-F5344CB8AC3E}">
        <p14:creationId xmlns:p14="http://schemas.microsoft.com/office/powerpoint/2010/main" val="2180014270"/>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78203"/>
            <a:ext cx="8382000" cy="683264"/>
          </a:xfrm>
        </p:spPr>
        <p:txBody>
          <a:bodyPr/>
          <a:lstStyle/>
          <a:p>
            <a:r>
              <a:rPr lang="en-US" dirty="0" smtClean="0"/>
              <a:t>Methods:</a:t>
            </a:r>
            <a:endParaRPr lang="en-CA" dirty="0"/>
          </a:p>
        </p:txBody>
      </p:sp>
      <p:sp>
        <p:nvSpPr>
          <p:cNvPr id="3" name="Text Placeholder 2"/>
          <p:cNvSpPr>
            <a:spLocks noGrp="1"/>
          </p:cNvSpPr>
          <p:nvPr>
            <p:ph type="body" sz="quarter" idx="10"/>
          </p:nvPr>
        </p:nvSpPr>
        <p:spPr>
          <a:xfrm>
            <a:off x="381000" y="1411552"/>
            <a:ext cx="8382000" cy="4173450"/>
          </a:xfrm>
        </p:spPr>
        <p:txBody>
          <a:bodyPr/>
          <a:lstStyle/>
          <a:p>
            <a:r>
              <a:rPr lang="en-US" sz="2400" dirty="0" smtClean="0"/>
              <a:t>Literature review of eviction prevention programming.</a:t>
            </a:r>
          </a:p>
          <a:p>
            <a:r>
              <a:rPr lang="en-US" sz="2400" dirty="0" smtClean="0"/>
              <a:t>In-depth, key informant interviews, n=30</a:t>
            </a:r>
          </a:p>
          <a:p>
            <a:r>
              <a:rPr lang="en-US" sz="2400" dirty="0" smtClean="0"/>
              <a:t>Short key informant interviews with senior admin, n=4</a:t>
            </a:r>
          </a:p>
          <a:p>
            <a:r>
              <a:rPr lang="en-US" sz="2400" dirty="0" smtClean="0"/>
              <a:t>Focus-group with Alliance to End Homelessness, Ottawa</a:t>
            </a:r>
          </a:p>
          <a:p>
            <a:r>
              <a:rPr lang="en-US" sz="2400" dirty="0" smtClean="0"/>
              <a:t>Focus-group with Lived Experience Committee, Winnipeg</a:t>
            </a:r>
          </a:p>
          <a:p>
            <a:r>
              <a:rPr lang="en-US" sz="2400" dirty="0" smtClean="0"/>
              <a:t>Site visits (and interviews) in </a:t>
            </a:r>
            <a:r>
              <a:rPr lang="en-CA" sz="2400" dirty="0"/>
              <a:t>in Vancouver, Winnipeg, Ottawa, and Waterloo </a:t>
            </a:r>
            <a:r>
              <a:rPr lang="en-CA" sz="2400" dirty="0" smtClean="0"/>
              <a:t>Region.</a:t>
            </a:r>
          </a:p>
          <a:p>
            <a:r>
              <a:rPr lang="en-CA" sz="2400" dirty="0" smtClean="0"/>
              <a:t>Collected best and promising </a:t>
            </a:r>
            <a:r>
              <a:rPr lang="en-CA" sz="2400" dirty="0"/>
              <a:t>practices </a:t>
            </a:r>
            <a:r>
              <a:rPr lang="en-CA" sz="2400" dirty="0" smtClean="0"/>
              <a:t>from </a:t>
            </a:r>
            <a:r>
              <a:rPr lang="en-CA" sz="2400" dirty="0"/>
              <a:t>Calgary, Edmonton, and </a:t>
            </a:r>
            <a:r>
              <a:rPr lang="en-CA" sz="2400" dirty="0" smtClean="0"/>
              <a:t>Toronto.</a:t>
            </a:r>
          </a:p>
          <a:p>
            <a:r>
              <a:rPr lang="en-US" sz="2400" dirty="0" smtClean="0"/>
              <a:t>Multiple reviews of progress with Project Leadership Team        (a national team of experts).</a:t>
            </a:r>
            <a:endParaRPr lang="en-CA" sz="2400" dirty="0"/>
          </a:p>
        </p:txBody>
      </p:sp>
    </p:spTree>
    <p:extLst>
      <p:ext uri="{BB962C8B-B14F-4D97-AF65-F5344CB8AC3E}">
        <p14:creationId xmlns:p14="http://schemas.microsoft.com/office/powerpoint/2010/main" val="52172251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81000" y="230188"/>
            <a:ext cx="8382000" cy="1329595"/>
          </a:xfrm>
          <a:prstGeom prst="rect">
            <a:avLst/>
          </a:prstGeom>
        </p:spPr>
        <p:txBody>
          <a:bodyPr/>
          <a:lst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stStyle>
          <a:p>
            <a:r>
              <a:rPr lang="en-CA" sz="4000" b="1" dirty="0" smtClean="0"/>
              <a:t>Programs interviewed, by city:</a:t>
            </a:r>
            <a:r>
              <a:rPr lang="en-CA" sz="4000" dirty="0" smtClean="0"/>
              <a:t/>
            </a:r>
            <a:br>
              <a:rPr lang="en-CA" sz="4000" dirty="0" smtClean="0"/>
            </a:br>
            <a:endParaRPr lang="en-CA" sz="4000" dirty="0"/>
          </a:p>
        </p:txBody>
      </p:sp>
      <p:sp>
        <p:nvSpPr>
          <p:cNvPr id="3" name="Text Placeholder 2"/>
          <p:cNvSpPr txBox="1">
            <a:spLocks/>
          </p:cNvSpPr>
          <p:nvPr/>
        </p:nvSpPr>
        <p:spPr>
          <a:xfrm>
            <a:off x="381000" y="914400"/>
            <a:ext cx="3962400" cy="5638467"/>
          </a:xfrm>
          <a:prstGeom prst="rect">
            <a:avLst/>
          </a:prstGeom>
        </p:spPr>
        <p:txBody>
          <a:bodyPr/>
          <a:lstStyle>
            <a:lvl1pPr marL="396875" indent="-396875" algn="l" defTabSz="914363" rtl="0" eaLnBrk="1" latinLnBrk="0" hangingPunct="1">
              <a:lnSpc>
                <a:spcPct val="90000"/>
              </a:lnSpc>
              <a:spcBef>
                <a:spcPct val="20000"/>
              </a:spcBef>
              <a:buFontTx/>
              <a:buBlip>
                <a:blip r:embed="rId3"/>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4"/>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Tx/>
              <a:buNone/>
            </a:pPr>
            <a:r>
              <a:rPr lang="en-CA" sz="1800" dirty="0" smtClean="0">
                <a:latin typeface="+mj-lt"/>
              </a:rPr>
              <a:t>Vancouver:</a:t>
            </a:r>
          </a:p>
          <a:p>
            <a:r>
              <a:rPr lang="en-CA" sz="1600" dirty="0" smtClean="0"/>
              <a:t>BC Housing (Regional Operations)</a:t>
            </a:r>
          </a:p>
          <a:p>
            <a:r>
              <a:rPr lang="en-CA" sz="1600" dirty="0" smtClean="0"/>
              <a:t>BC Housing (Supportive Housing)</a:t>
            </a:r>
          </a:p>
          <a:p>
            <a:r>
              <a:rPr lang="en-CA" sz="1600" dirty="0" smtClean="0"/>
              <a:t>MPA Society</a:t>
            </a:r>
          </a:p>
          <a:p>
            <a:r>
              <a:rPr lang="en-CA" sz="1600" dirty="0" err="1" smtClean="0"/>
              <a:t>RainCity</a:t>
            </a:r>
            <a:r>
              <a:rPr lang="en-CA" sz="1600" dirty="0" smtClean="0"/>
              <a:t> Housing</a:t>
            </a:r>
          </a:p>
          <a:p>
            <a:r>
              <a:rPr lang="en-CA" sz="1600" dirty="0" err="1" smtClean="0"/>
              <a:t>Atira</a:t>
            </a:r>
            <a:r>
              <a:rPr lang="en-CA" sz="1600" dirty="0" smtClean="0"/>
              <a:t> Women’s Resource Centre</a:t>
            </a:r>
          </a:p>
          <a:p>
            <a:r>
              <a:rPr lang="en-CA" sz="1600" dirty="0" smtClean="0"/>
              <a:t>Lookout Emergency Aid Society</a:t>
            </a:r>
          </a:p>
          <a:p>
            <a:r>
              <a:rPr lang="en-CA" sz="1600" dirty="0" smtClean="0"/>
              <a:t>BC Non-Profit Housing Association</a:t>
            </a:r>
          </a:p>
          <a:p>
            <a:pPr marL="0" indent="0">
              <a:buFontTx/>
              <a:buNone/>
            </a:pPr>
            <a:r>
              <a:rPr lang="en-CA" sz="1600" dirty="0" smtClean="0"/>
              <a:t> </a:t>
            </a:r>
            <a:endParaRPr lang="en-CA" sz="1200" dirty="0" smtClean="0"/>
          </a:p>
          <a:p>
            <a:pPr marL="0" indent="0">
              <a:buFontTx/>
              <a:buNone/>
            </a:pPr>
            <a:r>
              <a:rPr lang="en-CA" sz="1800" b="1" dirty="0" smtClean="0">
                <a:latin typeface="+mj-lt"/>
              </a:rPr>
              <a:t>Edmonton</a:t>
            </a:r>
            <a:r>
              <a:rPr lang="en-CA" sz="1800" dirty="0" smtClean="0">
                <a:latin typeface="+mj-lt"/>
              </a:rPr>
              <a:t>:</a:t>
            </a:r>
          </a:p>
          <a:p>
            <a:r>
              <a:rPr lang="en-CA" sz="1600" dirty="0" smtClean="0"/>
              <a:t>Homeward Trust (Planning &amp; Research)</a:t>
            </a:r>
          </a:p>
          <a:p>
            <a:r>
              <a:rPr lang="en-CA" sz="1600" dirty="0" smtClean="0"/>
              <a:t>John Howard Society</a:t>
            </a:r>
          </a:p>
          <a:p>
            <a:r>
              <a:rPr lang="en-CA" sz="1600" dirty="0" smtClean="0"/>
              <a:t>Boyle St. Housing</a:t>
            </a:r>
          </a:p>
          <a:p>
            <a:r>
              <a:rPr lang="en-CA" sz="1600" dirty="0" smtClean="0"/>
              <a:t>Capital Region Housing Corporation</a:t>
            </a:r>
          </a:p>
          <a:p>
            <a:r>
              <a:rPr lang="en-CA" sz="1600" dirty="0" smtClean="0"/>
              <a:t>Landlord and Tenant Advisory Board</a:t>
            </a:r>
          </a:p>
          <a:p>
            <a:pPr marL="0" indent="0">
              <a:buFontTx/>
              <a:buNone/>
            </a:pPr>
            <a:r>
              <a:rPr lang="en-CA" sz="1600" dirty="0" smtClean="0"/>
              <a:t> </a:t>
            </a:r>
          </a:p>
          <a:p>
            <a:pPr marL="0" indent="0">
              <a:buFontTx/>
              <a:buNone/>
            </a:pPr>
            <a:r>
              <a:rPr lang="en-CA" sz="1800" b="1" dirty="0" smtClean="0">
                <a:latin typeface="+mj-lt"/>
              </a:rPr>
              <a:t>Winnipeg:</a:t>
            </a:r>
            <a:endParaRPr lang="en-CA" sz="1800" dirty="0" smtClean="0">
              <a:latin typeface="+mj-lt"/>
            </a:endParaRPr>
          </a:p>
          <a:p>
            <a:r>
              <a:rPr lang="en-CA" sz="1600" dirty="0" smtClean="0"/>
              <a:t>Community Wellness Initiative </a:t>
            </a:r>
          </a:p>
          <a:p>
            <a:r>
              <a:rPr lang="en-CA" sz="1600" dirty="0" smtClean="0"/>
              <a:t>At Home / Chez Soi Winnipeg Site</a:t>
            </a:r>
          </a:p>
          <a:p>
            <a:r>
              <a:rPr lang="en-CA" sz="1600" dirty="0" smtClean="0"/>
              <a:t>Manitoba Green Retrofit</a:t>
            </a:r>
          </a:p>
          <a:p>
            <a:r>
              <a:rPr lang="en-US" sz="1600" dirty="0" smtClean="0"/>
              <a:t>Lived Experience Committee</a:t>
            </a:r>
            <a:endParaRPr lang="en-CA" sz="1600" dirty="0" smtClean="0"/>
          </a:p>
          <a:p>
            <a:pPr marL="0" indent="0">
              <a:buFontTx/>
              <a:buNone/>
            </a:pPr>
            <a:r>
              <a:rPr lang="en-CA" sz="1400" dirty="0" smtClean="0"/>
              <a:t> </a:t>
            </a:r>
            <a:endParaRPr lang="en-CA" sz="1400" dirty="0"/>
          </a:p>
        </p:txBody>
      </p:sp>
      <p:sp>
        <p:nvSpPr>
          <p:cNvPr id="4" name="Text Placeholder 2"/>
          <p:cNvSpPr txBox="1">
            <a:spLocks/>
          </p:cNvSpPr>
          <p:nvPr/>
        </p:nvSpPr>
        <p:spPr>
          <a:xfrm>
            <a:off x="4495800" y="990600"/>
            <a:ext cx="4273627" cy="6226320"/>
          </a:xfrm>
          <a:prstGeom prst="rect">
            <a:avLst/>
          </a:prstGeom>
        </p:spPr>
        <p:txBody>
          <a:bodyPr vert="horz" wrap="square" lIns="0" tIns="0" rIns="0" bIns="0" rtlCol="0">
            <a:spAutoFit/>
          </a:bodyPr>
          <a:lstStyle>
            <a:lvl1pPr marL="396875" indent="-396875" algn="l" defTabSz="914363" rtl="0" eaLnBrk="1" latinLnBrk="0" hangingPunct="1">
              <a:lnSpc>
                <a:spcPct val="90000"/>
              </a:lnSpc>
              <a:spcBef>
                <a:spcPct val="20000"/>
              </a:spcBef>
              <a:buFontTx/>
              <a:buBlip>
                <a:blip r:embed="rId3"/>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4"/>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CA" sz="1800" b="1" dirty="0">
                <a:latin typeface="+mj-lt"/>
              </a:rPr>
              <a:t>Waterloo Region </a:t>
            </a:r>
            <a:r>
              <a:rPr lang="en-CA" sz="1800" b="1" dirty="0" smtClean="0">
                <a:latin typeface="+mj-lt"/>
              </a:rPr>
              <a:t>:</a:t>
            </a:r>
          </a:p>
          <a:p>
            <a:pPr marL="0" indent="0">
              <a:buNone/>
            </a:pPr>
            <a:r>
              <a:rPr lang="en-CA" sz="1600" b="1" dirty="0" smtClean="0">
                <a:latin typeface="+mj-lt"/>
              </a:rPr>
              <a:t>     (</a:t>
            </a:r>
            <a:r>
              <a:rPr lang="en-CA" sz="1600" b="1" dirty="0">
                <a:latin typeface="+mj-lt"/>
              </a:rPr>
              <a:t>Waterloo, Kitchener, Cambridge):</a:t>
            </a:r>
            <a:endParaRPr lang="en-CA" sz="1600" dirty="0">
              <a:latin typeface="+mj-lt"/>
            </a:endParaRPr>
          </a:p>
          <a:p>
            <a:r>
              <a:rPr lang="en-CA" sz="1600" dirty="0"/>
              <a:t>Region of Waterloo Social Services </a:t>
            </a:r>
            <a:endParaRPr lang="en-CA" sz="1600" dirty="0" smtClean="0"/>
          </a:p>
          <a:p>
            <a:r>
              <a:rPr lang="en-CA" sz="1600" dirty="0" smtClean="0"/>
              <a:t>‘</a:t>
            </a:r>
            <a:r>
              <a:rPr lang="en-CA" sz="1600" dirty="0"/>
              <a:t>Whatever it Takes’ Program</a:t>
            </a:r>
          </a:p>
          <a:p>
            <a:r>
              <a:rPr lang="en-CA" sz="1600" dirty="0"/>
              <a:t>STEP Homes</a:t>
            </a:r>
          </a:p>
          <a:p>
            <a:r>
              <a:rPr lang="en-CA" sz="1600" dirty="0" smtClean="0"/>
              <a:t>The </a:t>
            </a:r>
            <a:r>
              <a:rPr lang="en-CA" sz="1600" dirty="0"/>
              <a:t>Working Centre</a:t>
            </a:r>
          </a:p>
          <a:p>
            <a:r>
              <a:rPr lang="en-CA" sz="1600" dirty="0" smtClean="0"/>
              <a:t>Lincoln </a:t>
            </a:r>
            <a:r>
              <a:rPr lang="en-CA" sz="1600" dirty="0"/>
              <a:t>House</a:t>
            </a:r>
          </a:p>
          <a:p>
            <a:r>
              <a:rPr lang="en-CA" sz="1600" dirty="0" smtClean="0"/>
              <a:t>The </a:t>
            </a:r>
            <a:r>
              <a:rPr lang="en-CA" sz="1600" dirty="0"/>
              <a:t>Bridges</a:t>
            </a:r>
          </a:p>
          <a:p>
            <a:r>
              <a:rPr lang="en-CA" sz="1600" dirty="0" smtClean="0"/>
              <a:t>Cambridge </a:t>
            </a:r>
            <a:r>
              <a:rPr lang="en-CA" sz="1600" dirty="0"/>
              <a:t>Self-Help</a:t>
            </a:r>
          </a:p>
          <a:p>
            <a:r>
              <a:rPr lang="en-CA" sz="1600" dirty="0" smtClean="0"/>
              <a:t>The </a:t>
            </a:r>
            <a:r>
              <a:rPr lang="en-CA" sz="1600" dirty="0"/>
              <a:t>Argus</a:t>
            </a:r>
          </a:p>
          <a:p>
            <a:r>
              <a:rPr lang="en-CA" sz="1600" dirty="0" smtClean="0"/>
              <a:t>House </a:t>
            </a:r>
            <a:r>
              <a:rPr lang="en-CA" sz="1600" dirty="0"/>
              <a:t>of Friendship</a:t>
            </a:r>
          </a:p>
          <a:p>
            <a:pPr marL="0" indent="0">
              <a:buNone/>
            </a:pPr>
            <a:r>
              <a:rPr lang="en-CA" sz="1600" dirty="0"/>
              <a:t>  </a:t>
            </a:r>
          </a:p>
          <a:p>
            <a:pPr marL="0" indent="0">
              <a:buNone/>
            </a:pPr>
            <a:r>
              <a:rPr lang="en-CA" sz="1800" b="1" dirty="0">
                <a:latin typeface="+mj-lt"/>
              </a:rPr>
              <a:t>Calgary</a:t>
            </a:r>
            <a:r>
              <a:rPr lang="en-CA" sz="1800" dirty="0">
                <a:latin typeface="+mj-lt"/>
              </a:rPr>
              <a:t>:</a:t>
            </a:r>
          </a:p>
          <a:p>
            <a:r>
              <a:rPr lang="en-CA" sz="1600" dirty="0"/>
              <a:t>Pathways to Housing: The Alex</a:t>
            </a:r>
          </a:p>
          <a:p>
            <a:pPr marL="0" indent="0">
              <a:buNone/>
            </a:pPr>
            <a:endParaRPr lang="en-CA" sz="1600" dirty="0"/>
          </a:p>
          <a:p>
            <a:pPr marL="0" indent="0">
              <a:buNone/>
            </a:pPr>
            <a:r>
              <a:rPr lang="en-CA" sz="1800" b="1" dirty="0">
                <a:latin typeface="+mj-lt"/>
              </a:rPr>
              <a:t>Toronto:</a:t>
            </a:r>
            <a:endParaRPr lang="en-CA" sz="1800" dirty="0">
              <a:latin typeface="+mj-lt"/>
            </a:endParaRPr>
          </a:p>
          <a:p>
            <a:r>
              <a:rPr lang="en-CA" sz="1600" dirty="0" err="1" smtClean="0"/>
              <a:t>MainStay</a:t>
            </a:r>
            <a:r>
              <a:rPr lang="en-CA" sz="1600" dirty="0" smtClean="0"/>
              <a:t> </a:t>
            </a:r>
            <a:r>
              <a:rPr lang="en-CA" sz="1600" dirty="0"/>
              <a:t>Housing</a:t>
            </a:r>
          </a:p>
          <a:p>
            <a:r>
              <a:rPr lang="en-CA" sz="1600" dirty="0" smtClean="0"/>
              <a:t>Toronto </a:t>
            </a:r>
            <a:r>
              <a:rPr lang="en-CA" sz="1600" dirty="0"/>
              <a:t>Community Housing 	</a:t>
            </a:r>
          </a:p>
          <a:p>
            <a:pPr marL="0" indent="0">
              <a:buNone/>
            </a:pPr>
            <a:r>
              <a:rPr lang="en-CA" sz="1800" b="1" dirty="0" smtClean="0">
                <a:latin typeface="+mj-lt"/>
              </a:rPr>
              <a:t>Ottawa</a:t>
            </a:r>
            <a:r>
              <a:rPr lang="en-CA" sz="1800" b="1" dirty="0">
                <a:latin typeface="+mj-lt"/>
              </a:rPr>
              <a:t>:</a:t>
            </a:r>
            <a:endParaRPr lang="en-CA" sz="1800" dirty="0">
              <a:latin typeface="+mj-lt"/>
            </a:endParaRPr>
          </a:p>
          <a:p>
            <a:r>
              <a:rPr lang="en-CA" sz="1600" dirty="0" smtClean="0"/>
              <a:t>Focus-group with </a:t>
            </a:r>
            <a:r>
              <a:rPr lang="en-CA" sz="1600" dirty="0"/>
              <a:t>fifteen </a:t>
            </a:r>
            <a:r>
              <a:rPr lang="en-CA" sz="1600" dirty="0" smtClean="0"/>
              <a:t>organizations </a:t>
            </a:r>
            <a:r>
              <a:rPr lang="en-CA" sz="1600" dirty="0"/>
              <a:t>of the </a:t>
            </a:r>
            <a:endParaRPr lang="en-CA" sz="1600" dirty="0" smtClean="0"/>
          </a:p>
          <a:p>
            <a:pPr marL="0" indent="0">
              <a:buNone/>
            </a:pPr>
            <a:r>
              <a:rPr lang="en-CA" sz="1600" dirty="0" smtClean="0"/>
              <a:t>	</a:t>
            </a:r>
            <a:r>
              <a:rPr lang="en-CA" sz="1600" dirty="0"/>
              <a:t>A</a:t>
            </a:r>
            <a:r>
              <a:rPr lang="en-CA" sz="1600" dirty="0" smtClean="0"/>
              <a:t>lliance to End Homelessness, Ottawa</a:t>
            </a:r>
          </a:p>
          <a:p>
            <a:endParaRPr lang="en-CA" sz="1600" dirty="0"/>
          </a:p>
        </p:txBody>
      </p:sp>
    </p:spTree>
    <p:extLst>
      <p:ext uri="{BB962C8B-B14F-4D97-AF65-F5344CB8AC3E}">
        <p14:creationId xmlns:p14="http://schemas.microsoft.com/office/powerpoint/2010/main" val="3100005409"/>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5448300" y="1630698"/>
            <a:ext cx="3429000" cy="3017502"/>
            <a:chOff x="4038600" y="1021098"/>
            <a:chExt cx="3429000" cy="3017502"/>
          </a:xfrm>
        </p:grpSpPr>
        <p:sp>
          <p:nvSpPr>
            <p:cNvPr id="7" name="Arc 6"/>
            <p:cNvSpPr/>
            <p:nvPr/>
          </p:nvSpPr>
          <p:spPr>
            <a:xfrm>
              <a:off x="4038600" y="1021098"/>
              <a:ext cx="2590800" cy="2667710"/>
            </a:xfrm>
            <a:prstGeom prst="arc">
              <a:avLst/>
            </a:prstGeom>
            <a:ln w="53975">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16" name="Oval 15"/>
            <p:cNvSpPr/>
            <p:nvPr/>
          </p:nvSpPr>
          <p:spPr bwMode="auto">
            <a:xfrm>
              <a:off x="5791200" y="2362200"/>
              <a:ext cx="1676400" cy="1676400"/>
            </a:xfrm>
            <a:prstGeom prst="ellipse">
              <a:avLst/>
            </a:prstGeom>
            <a:gradFill>
              <a:gsLst>
                <a:gs pos="0">
                  <a:srgbClr val="DDEBCF"/>
                </a:gs>
                <a:gs pos="50000">
                  <a:srgbClr val="9CB86E"/>
                </a:gs>
                <a:gs pos="100000">
                  <a:srgbClr val="156B13"/>
                </a:gs>
              </a:gsLst>
              <a:lin ang="16200000" scaled="0"/>
            </a:gradFill>
            <a:ln>
              <a:headEnd type="none" w="med" len="med"/>
              <a:tailEnd type="none" w="med" len="med"/>
            </a:ln>
            <a:effectLst>
              <a:outerShdw blurRad="63500" dist="38100" dir="5400000" rotWithShape="0">
                <a:srgbClr val="000000">
                  <a:alpha val="45000"/>
                </a:srgbClr>
              </a:outerShdw>
              <a:softEdge rad="0"/>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a:defRPr/>
              </a:pPr>
              <a:r>
                <a:rPr lang="en-US" sz="1600" dirty="0"/>
                <a:t>Finds or is placed in Housing</a:t>
              </a:r>
            </a:p>
          </p:txBody>
        </p:sp>
      </p:grpSp>
      <p:sp>
        <p:nvSpPr>
          <p:cNvPr id="26626" name="Title 1"/>
          <p:cNvSpPr>
            <a:spLocks noGrp="1"/>
          </p:cNvSpPr>
          <p:nvPr>
            <p:ph type="title"/>
          </p:nvPr>
        </p:nvSpPr>
        <p:spPr>
          <a:xfrm>
            <a:off x="533400" y="268813"/>
            <a:ext cx="8763000" cy="569387"/>
          </a:xfrm>
        </p:spPr>
        <p:txBody>
          <a:bodyPr/>
          <a:lstStyle/>
          <a:p>
            <a:pPr eaLnBrk="1" hangingPunct="1"/>
            <a:r>
              <a:rPr lang="en-US" altLang="en-US" sz="4000" dirty="0" smtClean="0">
                <a:cs typeface="Consolas" panose="020B0609020204030204" pitchFamily="49" charset="0"/>
              </a:rPr>
              <a:t>The Revolving Door of Eviction</a:t>
            </a:r>
          </a:p>
        </p:txBody>
      </p:sp>
      <p:pic>
        <p:nvPicPr>
          <p:cNvPr id="26636" name="Picture 2" descr="https://encrypted-tbn3.gstatic.com/images?q=tbn:ANd9GcR0_APip1_uHD9JFyjbfLajpLzz-tuE6-aG9c4uPWwMJStgPIJ5K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700000">
            <a:off x="32344" y="2444107"/>
            <a:ext cx="3046728" cy="2356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Oval 13"/>
          <p:cNvSpPr/>
          <p:nvPr/>
        </p:nvSpPr>
        <p:spPr bwMode="auto">
          <a:xfrm>
            <a:off x="5143500" y="844860"/>
            <a:ext cx="1676400" cy="1676400"/>
          </a:xfrm>
          <a:prstGeom prst="ellipse">
            <a:avLst/>
          </a:prstGeom>
          <a:gradFill flip="none" rotWithShape="1">
            <a:gsLst>
              <a:gs pos="0">
                <a:srgbClr val="DDEBCF"/>
              </a:gs>
              <a:gs pos="50000">
                <a:srgbClr val="9CB86E"/>
              </a:gs>
              <a:gs pos="100000">
                <a:srgbClr val="156B13"/>
              </a:gs>
            </a:gsLst>
            <a:lin ang="5400000" scaled="1"/>
            <a:tileRect/>
          </a:gradFill>
          <a:ln>
            <a:headEnd type="none" w="med" len="med"/>
            <a:tailEnd type="none" w="med" len="med"/>
          </a:ln>
          <a:effectLst>
            <a:outerShdw blurRad="63500" dist="38100" dir="5400000" rotWithShape="0">
              <a:srgbClr val="000000">
                <a:alpha val="45000"/>
              </a:srgbClr>
            </a:outerShdw>
            <a:softEdge rad="0"/>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b="1" dirty="0"/>
              <a:t>Typical Person with History of being </a:t>
            </a:r>
            <a:r>
              <a:rPr lang="en-US" sz="1600" b="1" dirty="0" smtClean="0"/>
              <a:t>Homeless</a:t>
            </a:r>
            <a:endParaRPr lang="en-US" sz="1600" b="1" dirty="0"/>
          </a:p>
        </p:txBody>
      </p:sp>
      <p:grpSp>
        <p:nvGrpSpPr>
          <p:cNvPr id="13" name="Group 12"/>
          <p:cNvGrpSpPr/>
          <p:nvPr/>
        </p:nvGrpSpPr>
        <p:grpSpPr>
          <a:xfrm>
            <a:off x="3009900" y="2934242"/>
            <a:ext cx="3445727" cy="3047813"/>
            <a:chOff x="1600200" y="2324642"/>
            <a:chExt cx="3445727" cy="3047813"/>
          </a:xfrm>
        </p:grpSpPr>
        <p:sp>
          <p:nvSpPr>
            <p:cNvPr id="18" name="Oval 17"/>
            <p:cNvSpPr/>
            <p:nvPr/>
          </p:nvSpPr>
          <p:spPr bwMode="auto">
            <a:xfrm>
              <a:off x="1600200" y="2324642"/>
              <a:ext cx="1676400" cy="1676400"/>
            </a:xfrm>
            <a:prstGeom prst="ellipse">
              <a:avLst/>
            </a:prstGeom>
            <a:gradFill flip="none" rotWithShape="1">
              <a:gsLst>
                <a:gs pos="0">
                  <a:srgbClr val="03D4A8"/>
                </a:gs>
                <a:gs pos="25000">
                  <a:srgbClr val="21D6E0"/>
                </a:gs>
                <a:gs pos="75000">
                  <a:srgbClr val="0087E6"/>
                </a:gs>
                <a:gs pos="100000">
                  <a:srgbClr val="005CBF"/>
                </a:gs>
              </a:gsLst>
              <a:lin ang="5400000" scaled="1"/>
              <a:tileRect/>
            </a:gradFill>
            <a:ln>
              <a:headEnd type="none" w="med" len="med"/>
              <a:tailEnd type="none" w="med" len="med"/>
            </a:ln>
            <a:effectLst>
              <a:outerShdw blurRad="63500" dist="38100" dir="5400000" rotWithShape="0">
                <a:srgbClr val="000000">
                  <a:alpha val="45000"/>
                </a:srgbClr>
              </a:outerShdw>
              <a:softEdge rad="0"/>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a:defRPr/>
              </a:pPr>
              <a:r>
                <a:rPr lang="en-US" sz="1600" dirty="0" smtClean="0"/>
                <a:t>Traditional Eviction</a:t>
              </a:r>
              <a:endParaRPr lang="en-US" sz="1600" dirty="0"/>
            </a:p>
          </p:txBody>
        </p:sp>
        <p:sp>
          <p:nvSpPr>
            <p:cNvPr id="23" name="Arc 22"/>
            <p:cNvSpPr/>
            <p:nvPr/>
          </p:nvSpPr>
          <p:spPr>
            <a:xfrm rot="10800000">
              <a:off x="2455127" y="2704745"/>
              <a:ext cx="2590800" cy="2667710"/>
            </a:xfrm>
            <a:prstGeom prst="arc">
              <a:avLst/>
            </a:prstGeom>
            <a:ln w="53975">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grpSp>
      <p:sp>
        <p:nvSpPr>
          <p:cNvPr id="26637" name="TextBox 12"/>
          <p:cNvSpPr txBox="1">
            <a:spLocks noChangeArrowheads="1"/>
          </p:cNvSpPr>
          <p:nvPr/>
        </p:nvSpPr>
        <p:spPr bwMode="auto">
          <a:xfrm>
            <a:off x="2667000" y="1134070"/>
            <a:ext cx="23622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285750" indent="-285750" eaLnBrk="1" hangingPunct="1">
              <a:spcBef>
                <a:spcPct val="0"/>
              </a:spcBef>
            </a:pPr>
            <a:r>
              <a:rPr lang="en-CA" altLang="en-US" sz="1800" dirty="0" smtClean="0"/>
              <a:t>Homeless</a:t>
            </a:r>
          </a:p>
          <a:p>
            <a:pPr marL="285750" indent="-285750" eaLnBrk="1" hangingPunct="1">
              <a:spcBef>
                <a:spcPct val="0"/>
              </a:spcBef>
            </a:pPr>
            <a:r>
              <a:rPr lang="en-CA" altLang="en-US" sz="1800" dirty="0" smtClean="0"/>
              <a:t>Hidden Homeless</a:t>
            </a:r>
          </a:p>
          <a:p>
            <a:pPr marL="285750" indent="-285750" eaLnBrk="1" hangingPunct="1">
              <a:spcBef>
                <a:spcPct val="0"/>
              </a:spcBef>
            </a:pPr>
            <a:r>
              <a:rPr lang="en-CA" altLang="en-US" sz="1800" dirty="0"/>
              <a:t>In </a:t>
            </a:r>
            <a:r>
              <a:rPr lang="en-CA" altLang="en-US" sz="1800" dirty="0" smtClean="0"/>
              <a:t>Shelter</a:t>
            </a:r>
            <a:endParaRPr lang="en-CA" altLang="en-US" sz="1800" dirty="0"/>
          </a:p>
        </p:txBody>
      </p:sp>
      <p:sp>
        <p:nvSpPr>
          <p:cNvPr id="3" name="Rectangle 2"/>
          <p:cNvSpPr/>
          <p:nvPr/>
        </p:nvSpPr>
        <p:spPr bwMode="auto">
          <a:xfrm>
            <a:off x="5143500" y="3276600"/>
            <a:ext cx="1600200" cy="838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fontAlgn="auto">
              <a:spcBef>
                <a:spcPts val="0"/>
              </a:spcBef>
              <a:spcAft>
                <a:spcPts val="0"/>
              </a:spcAft>
              <a:defRPr/>
            </a:pPr>
            <a:r>
              <a:rPr lang="en-US" sz="2000" dirty="0"/>
              <a:t>Residential Instability</a:t>
            </a:r>
          </a:p>
        </p:txBody>
      </p:sp>
      <p:sp>
        <p:nvSpPr>
          <p:cNvPr id="24" name="Arc 23"/>
          <p:cNvSpPr/>
          <p:nvPr/>
        </p:nvSpPr>
        <p:spPr>
          <a:xfrm rot="16200000">
            <a:off x="3848455" y="1637944"/>
            <a:ext cx="2590800" cy="2667710"/>
          </a:xfrm>
          <a:prstGeom prst="arc">
            <a:avLst/>
          </a:prstGeom>
          <a:ln w="53975">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grpSp>
        <p:nvGrpSpPr>
          <p:cNvPr id="11" name="Group 10"/>
          <p:cNvGrpSpPr/>
          <p:nvPr/>
        </p:nvGrpSpPr>
        <p:grpSpPr>
          <a:xfrm>
            <a:off x="5160227" y="3352800"/>
            <a:ext cx="2955783" cy="3429000"/>
            <a:chOff x="3750527" y="2743200"/>
            <a:chExt cx="2955783" cy="3429000"/>
          </a:xfrm>
        </p:grpSpPr>
        <p:sp>
          <p:nvSpPr>
            <p:cNvPr id="17" name="Oval 16"/>
            <p:cNvSpPr/>
            <p:nvPr/>
          </p:nvSpPr>
          <p:spPr bwMode="auto">
            <a:xfrm>
              <a:off x="3750527" y="4495800"/>
              <a:ext cx="1676400" cy="1676400"/>
            </a:xfrm>
            <a:prstGeom prst="ellipse">
              <a:avLst/>
            </a:prstGeom>
            <a:gradFill flip="none" rotWithShape="1">
              <a:gsLst>
                <a:gs pos="0">
                  <a:srgbClr val="FFF200"/>
                </a:gs>
                <a:gs pos="29000">
                  <a:srgbClr val="FF7A00"/>
                </a:gs>
                <a:gs pos="55000">
                  <a:srgbClr val="FF0300"/>
                </a:gs>
                <a:gs pos="92000">
                  <a:srgbClr val="4D0808"/>
                </a:gs>
              </a:gsLst>
              <a:lin ang="5400000" scaled="1"/>
              <a:tileRect/>
            </a:gradFill>
            <a:ln>
              <a:headEnd type="none" w="med" len="med"/>
              <a:tailEnd type="none" w="med" len="med"/>
            </a:ln>
            <a:effectLst>
              <a:outerShdw blurRad="63500" dist="38100" dir="5400000" rotWithShape="0">
                <a:srgbClr val="000000">
                  <a:alpha val="45000"/>
                </a:srgbClr>
              </a:outerShdw>
              <a:softEdge rad="0"/>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b="1" dirty="0" smtClean="0"/>
                <a:t>Adverse Event or Action</a:t>
              </a:r>
              <a:endParaRPr lang="en-US" sz="1600" b="1" dirty="0"/>
            </a:p>
          </p:txBody>
        </p:sp>
        <p:sp>
          <p:nvSpPr>
            <p:cNvPr id="26" name="Arc 25"/>
            <p:cNvSpPr/>
            <p:nvPr/>
          </p:nvSpPr>
          <p:spPr>
            <a:xfrm rot="5400000">
              <a:off x="4077055" y="2704745"/>
              <a:ext cx="2590800" cy="2667710"/>
            </a:xfrm>
            <a:prstGeom prst="arc">
              <a:avLst/>
            </a:prstGeom>
            <a:ln w="53975">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grpSp>
      <p:sp>
        <p:nvSpPr>
          <p:cNvPr id="30" name="TextBox 2"/>
          <p:cNvSpPr txBox="1">
            <a:spLocks noChangeArrowheads="1"/>
          </p:cNvSpPr>
          <p:nvPr/>
        </p:nvSpPr>
        <p:spPr bwMode="auto">
          <a:xfrm>
            <a:off x="1556037" y="4800600"/>
            <a:ext cx="142875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pPr>
            <a:r>
              <a:rPr lang="en-US" altLang="en-US" sz="1800" dirty="0"/>
              <a:t>Legal </a:t>
            </a:r>
            <a:r>
              <a:rPr lang="en-US" altLang="en-US" sz="1800" dirty="0" smtClean="0"/>
              <a:t>or</a:t>
            </a:r>
            <a:endParaRPr lang="en-US" altLang="en-US" sz="1800" dirty="0"/>
          </a:p>
          <a:p>
            <a:pPr eaLnBrk="1" hangingPunct="1">
              <a:spcBef>
                <a:spcPct val="0"/>
              </a:spcBef>
            </a:pPr>
            <a:r>
              <a:rPr lang="en-US" altLang="en-US" sz="1800" dirty="0" smtClean="0"/>
              <a:t>Informal</a:t>
            </a:r>
            <a:endParaRPr lang="en-US" altLang="en-US" sz="1800" dirty="0"/>
          </a:p>
        </p:txBody>
      </p:sp>
      <p:sp>
        <p:nvSpPr>
          <p:cNvPr id="32" name="TextBox 15"/>
          <p:cNvSpPr txBox="1">
            <a:spLocks noChangeArrowheads="1"/>
          </p:cNvSpPr>
          <p:nvPr/>
        </p:nvSpPr>
        <p:spPr bwMode="auto">
          <a:xfrm>
            <a:off x="1747152" y="3148280"/>
            <a:ext cx="12192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8000" dirty="0">
                <a:solidFill>
                  <a:srgbClr val="FFFF00"/>
                </a:solidFill>
                <a:latin typeface="Britannic Bold" panose="020B0903060703020204" pitchFamily="34" charset="0"/>
              </a:rPr>
              <a:t>$</a:t>
            </a:r>
          </a:p>
        </p:txBody>
      </p:sp>
      <p:sp>
        <p:nvSpPr>
          <p:cNvPr id="33" name="TextBox 15"/>
          <p:cNvSpPr txBox="1">
            <a:spLocks noChangeArrowheads="1"/>
          </p:cNvSpPr>
          <p:nvPr/>
        </p:nvSpPr>
        <p:spPr bwMode="auto">
          <a:xfrm>
            <a:off x="3124200" y="846361"/>
            <a:ext cx="12192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8000" dirty="0">
                <a:solidFill>
                  <a:srgbClr val="FFFF00"/>
                </a:solidFill>
                <a:latin typeface="Britannic Bold" panose="020B0903060703020204" pitchFamily="34" charset="0"/>
              </a:rPr>
              <a:t>$</a:t>
            </a:r>
          </a:p>
        </p:txBody>
      </p:sp>
      <p:sp>
        <p:nvSpPr>
          <p:cNvPr id="34" name="TextBox 15"/>
          <p:cNvSpPr txBox="1">
            <a:spLocks noChangeArrowheads="1"/>
          </p:cNvSpPr>
          <p:nvPr/>
        </p:nvSpPr>
        <p:spPr bwMode="auto">
          <a:xfrm>
            <a:off x="7772400" y="486507"/>
            <a:ext cx="12192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8000" dirty="0">
                <a:solidFill>
                  <a:srgbClr val="FFFF00"/>
                </a:solidFill>
                <a:latin typeface="Britannic Bold" panose="020B0903060703020204" pitchFamily="34" charset="0"/>
              </a:rPr>
              <a:t>$</a:t>
            </a:r>
          </a:p>
        </p:txBody>
      </p:sp>
      <p:sp>
        <p:nvSpPr>
          <p:cNvPr id="28" name="TextBox 27"/>
          <p:cNvSpPr txBox="1"/>
          <p:nvPr/>
        </p:nvSpPr>
        <p:spPr>
          <a:xfrm>
            <a:off x="7543800" y="1600200"/>
            <a:ext cx="1676400" cy="369332"/>
          </a:xfrm>
          <a:prstGeom prst="rect">
            <a:avLst/>
          </a:prstGeom>
          <a:noFill/>
        </p:spPr>
        <p:txBody>
          <a:bodyPr wrap="square" rtlCol="0">
            <a:spAutoFit/>
          </a:bodyPr>
          <a:lstStyle/>
          <a:p>
            <a:r>
              <a:rPr lang="en-US" dirty="0" smtClean="0">
                <a:latin typeface="Calibri" pitchFamily="34" charset="0"/>
                <a:cs typeface="Calibri" pitchFamily="34" charset="0"/>
              </a:rPr>
              <a:t>REHOUSED</a:t>
            </a:r>
            <a:endParaRPr lang="en-CA" dirty="0">
              <a:latin typeface="Calibri" pitchFamily="34" charset="0"/>
              <a:cs typeface="Calibri" pitchFamily="34" charset="0"/>
            </a:endParaRPr>
          </a:p>
        </p:txBody>
      </p:sp>
    </p:spTree>
    <p:extLst>
      <p:ext uri="{BB962C8B-B14F-4D97-AF65-F5344CB8AC3E}">
        <p14:creationId xmlns:p14="http://schemas.microsoft.com/office/powerpoint/2010/main" val="190307815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par>
                                <p:cTn id="23" presetID="10" presetClass="entr" presetSubtype="0" fill="hold" nodeType="withEffect">
                                  <p:stCondLst>
                                    <p:cond delay="0"/>
                                  </p:stCondLst>
                                  <p:childTnLst>
                                    <p:set>
                                      <p:cBhvr>
                                        <p:cTn id="24" dur="1" fill="hold">
                                          <p:stCondLst>
                                            <p:cond delay="0"/>
                                          </p:stCondLst>
                                        </p:cTn>
                                        <p:tgtEl>
                                          <p:spTgt spid="26636"/>
                                        </p:tgtEl>
                                        <p:attrNameLst>
                                          <p:attrName>style.visibility</p:attrName>
                                        </p:attrNameLst>
                                      </p:cBhvr>
                                      <p:to>
                                        <p:strVal val="visible"/>
                                      </p:to>
                                    </p:set>
                                    <p:animEffect transition="in" filter="fade">
                                      <p:cBhvr>
                                        <p:cTn id="25" dur="500"/>
                                        <p:tgtEl>
                                          <p:spTgt spid="2663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500"/>
                                        <p:tgtEl>
                                          <p:spTgt spid="30"/>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500"/>
                                        <p:tgtEl>
                                          <p:spTgt spid="2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fade">
                                      <p:cBhvr>
                                        <p:cTn id="36" dur="500"/>
                                        <p:tgtEl>
                                          <p:spTgt spid="3"/>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6637"/>
                                        </p:tgtEl>
                                        <p:attrNameLst>
                                          <p:attrName>style.visibility</p:attrName>
                                        </p:attrNameLst>
                                      </p:cBhvr>
                                      <p:to>
                                        <p:strVal val="visible"/>
                                      </p:to>
                                    </p:set>
                                    <p:animEffect transition="in" filter="fade">
                                      <p:cBhvr>
                                        <p:cTn id="39" dur="500"/>
                                        <p:tgtEl>
                                          <p:spTgt spid="26637"/>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500"/>
                                        <p:tgtEl>
                                          <p:spTgt spid="28"/>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34"/>
                                        </p:tgtEl>
                                        <p:attrNameLst>
                                          <p:attrName>style.visibility</p:attrName>
                                        </p:attrNameLst>
                                      </p:cBhvr>
                                      <p:to>
                                        <p:strVal val="visible"/>
                                      </p:to>
                                    </p:set>
                                    <p:animEffect transition="in" filter="fade">
                                      <p:cBhvr>
                                        <p:cTn id="49" dur="500"/>
                                        <p:tgtEl>
                                          <p:spTgt spid="34"/>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3"/>
                                        </p:tgtEl>
                                        <p:attrNameLst>
                                          <p:attrName>style.visibility</p:attrName>
                                        </p:attrNameLst>
                                      </p:cBhvr>
                                      <p:to>
                                        <p:strVal val="visible"/>
                                      </p:to>
                                    </p:set>
                                    <p:animEffect transition="in" filter="fade">
                                      <p:cBhvr>
                                        <p:cTn id="52" dur="500"/>
                                        <p:tgtEl>
                                          <p:spTgt spid="33"/>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fade">
                                      <p:cBhvr>
                                        <p:cTn id="55"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6637" grpId="0"/>
      <p:bldP spid="3" grpId="0" animBg="1"/>
      <p:bldP spid="24" grpId="0" animBg="1"/>
      <p:bldP spid="30" grpId="0"/>
      <p:bldP spid="32" grpId="0"/>
      <p:bldP spid="33" grpId="0"/>
      <p:bldP spid="34" grpId="0"/>
      <p:bldP spid="28" grpId="0"/>
    </p:bldLst>
  </p:timing>
</p:sld>
</file>

<file path=ppt/theme/theme1.xml><?xml version="1.0" encoding="utf-8"?>
<a:theme xmlns:a="http://schemas.openxmlformats.org/drawingml/2006/main" name="1_Brushed metal and curves - Green Blue Segoe">
  <a:themeElements>
    <a:clrScheme name="Green Template-Template">
      <a:dk1>
        <a:srgbClr val="000000"/>
      </a:dk1>
      <a:lt1>
        <a:srgbClr val="FFFFFF"/>
      </a:lt1>
      <a:dk2>
        <a:srgbClr val="1F7335"/>
      </a:dk2>
      <a:lt2>
        <a:srgbClr val="C4FF89"/>
      </a:lt2>
      <a:accent1>
        <a:srgbClr val="FFC000"/>
      </a:accent1>
      <a:accent2>
        <a:srgbClr val="3497AE"/>
      </a:accent2>
      <a:accent3>
        <a:srgbClr val="DF8045"/>
      </a:accent3>
      <a:accent4>
        <a:srgbClr val="7DCC2E"/>
      </a:accent4>
      <a:accent5>
        <a:srgbClr val="FF9929"/>
      </a:accent5>
      <a:accent6>
        <a:srgbClr val="7D3DA1"/>
      </a:accent6>
      <a:hlink>
        <a:srgbClr val="F0ED7B"/>
      </a:hlink>
      <a:folHlink>
        <a:srgbClr val="F3EB4F"/>
      </a:folHlink>
    </a:clrScheme>
    <a:fontScheme name="Adobe Carlson - Scott">
      <a:majorFont>
        <a:latin typeface="Adobe Caslon Pro Bold"/>
        <a:ea typeface=""/>
        <a:cs typeface=""/>
      </a:majorFont>
      <a:minorFont>
        <a:latin typeface="Adobe Caslon Pro"/>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White with Courier font for code slides">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7F65518A-9930-4861-9944-85DDBBED179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1_Brushed metal and curves - Green Blue Segoe</Template>
  <TotalTime>1050</TotalTime>
  <Words>2308</Words>
  <Application>Microsoft Office PowerPoint</Application>
  <PresentationFormat>On-screen Show (4:3)</PresentationFormat>
  <Paragraphs>423</Paragraphs>
  <Slides>30</Slides>
  <Notes>25</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30</vt:i4>
      </vt:variant>
    </vt:vector>
  </HeadingPairs>
  <TitlesOfParts>
    <vt:vector size="33" baseType="lpstr">
      <vt:lpstr>1_Brushed metal and curves - Green Blue Segoe</vt:lpstr>
      <vt:lpstr>White with Courier font for code slides</vt:lpstr>
      <vt:lpstr>Photo Editor Photo</vt:lpstr>
      <vt:lpstr>Successful Tenancies  for the Hard to House</vt:lpstr>
      <vt:lpstr>Eviction is Easy…</vt:lpstr>
      <vt:lpstr>Who we are:</vt:lpstr>
      <vt:lpstr>Objective of this presentation:</vt:lpstr>
      <vt:lpstr>Project Background:</vt:lpstr>
      <vt:lpstr>Why are supports important? </vt:lpstr>
      <vt:lpstr>Methods:</vt:lpstr>
      <vt:lpstr>PowerPoint Presentation</vt:lpstr>
      <vt:lpstr>The Revolving Door of Eviction</vt:lpstr>
      <vt:lpstr>Costs of Eviction…</vt:lpstr>
      <vt:lpstr>We talked to 27 programs in 9 cities  </vt:lpstr>
      <vt:lpstr>“Housing is not enough…”</vt:lpstr>
      <vt:lpstr>So, what does housing with supports look like? </vt:lpstr>
      <vt:lpstr>Creating Successful Tenancies</vt:lpstr>
      <vt:lpstr>Success Based Housing:</vt:lpstr>
      <vt:lpstr>Creating Successful Tenancies</vt:lpstr>
      <vt:lpstr>Creating Successful Tenancies</vt:lpstr>
      <vt:lpstr>Creating Successful Tenancies</vt:lpstr>
      <vt:lpstr>Creating Successful Tenancies</vt:lpstr>
      <vt:lpstr>Creating Successful Tenancies</vt:lpstr>
      <vt:lpstr>Creating Successful Tenancies</vt:lpstr>
      <vt:lpstr>Indicators of Stability</vt:lpstr>
      <vt:lpstr>Objective:</vt:lpstr>
      <vt:lpstr>What is a Successful Tenancy?”</vt:lpstr>
      <vt:lpstr>PowerPoint Presentation</vt:lpstr>
      <vt:lpstr>Thanks to:</vt:lpstr>
      <vt:lpstr>Thanks!</vt:lpstr>
      <vt:lpstr>PowerPoint Presentation</vt:lpstr>
      <vt:lpstr>Success Based Housing and Housing First</vt:lpstr>
      <vt:lpstr>PowerPoint Presentation</vt:lpstr>
    </vt:vector>
  </TitlesOfParts>
  <Company>the University of Winnipeg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Managing for Successful Tenancies</dc:title>
  <dc:creator>Scott McCullough</dc:creator>
  <cp:keywords/>
  <cp:lastModifiedBy>Scott McCullough</cp:lastModifiedBy>
  <cp:revision>71</cp:revision>
  <dcterms:created xsi:type="dcterms:W3CDTF">2014-09-25T17:32:57Z</dcterms:created>
  <dcterms:modified xsi:type="dcterms:W3CDTF">2014-11-12T21:41:28Z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TC102867249990</vt:lpwstr>
  </property>
</Properties>
</file>